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341" r:id="rId4"/>
    <p:sldId id="385" r:id="rId6"/>
    <p:sldId id="544" r:id="rId7"/>
    <p:sldId id="445" r:id="rId8"/>
    <p:sldId id="386" r:id="rId9"/>
    <p:sldId id="446" r:id="rId10"/>
    <p:sldId id="289" r:id="rId11"/>
    <p:sldId id="507" r:id="rId12"/>
    <p:sldId id="508" r:id="rId13"/>
    <p:sldId id="545" r:id="rId14"/>
    <p:sldId id="449" r:id="rId15"/>
    <p:sldId id="387" r:id="rId16"/>
    <p:sldId id="509" r:id="rId17"/>
    <p:sldId id="518" r:id="rId18"/>
    <p:sldId id="546" r:id="rId19"/>
    <p:sldId id="547" r:id="rId20"/>
    <p:sldId id="548" r:id="rId21"/>
    <p:sldId id="549" r:id="rId22"/>
    <p:sldId id="550" r:id="rId23"/>
    <p:sldId id="452" r:id="rId24"/>
    <p:sldId id="475" r:id="rId25"/>
    <p:sldId id="451" r:id="rId26"/>
    <p:sldId id="511" r:id="rId27"/>
    <p:sldId id="512" r:id="rId28"/>
    <p:sldId id="513" r:id="rId29"/>
    <p:sldId id="470" r:id="rId30"/>
    <p:sldId id="515" r:id="rId31"/>
    <p:sldId id="471" r:id="rId32"/>
    <p:sldId id="522" r:id="rId33"/>
    <p:sldId id="523" r:id="rId34"/>
    <p:sldId id="524" r:id="rId35"/>
    <p:sldId id="477" r:id="rId36"/>
    <p:sldId id="540" r:id="rId37"/>
    <p:sldId id="580" r:id="rId38"/>
    <p:sldId id="541" r:id="rId39"/>
    <p:sldId id="542" r:id="rId40"/>
    <p:sldId id="543" r:id="rId41"/>
    <p:sldId id="342" r:id="rId42"/>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FFFF"/>
    <a:srgbClr val="4EAA76"/>
    <a:srgbClr val="7E8DAA"/>
    <a:srgbClr val="376092"/>
    <a:srgbClr val="2B83E5"/>
    <a:srgbClr val="E4D2D4"/>
    <a:srgbClr val="EDEEF1"/>
    <a:srgbClr val="F0F2F3"/>
    <a:srgbClr val="4F80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howGuides="1">
      <p:cViewPr varScale="1">
        <p:scale>
          <a:sx n="72" d="100"/>
          <a:sy n="72" d="100"/>
        </p:scale>
        <p:origin x="636" y="60"/>
      </p:cViewPr>
      <p:guideLst>
        <p:guide orient="horz" pos="4367"/>
        <p:guide pos="3735"/>
      </p:guideLst>
    </p:cSldViewPr>
  </p:slideViewPr>
  <p:notesTextViewPr>
    <p:cViewPr>
      <p:scale>
        <a:sx n="1" d="1"/>
        <a:sy n="1" d="1"/>
      </p:scale>
      <p:origin x="0" y="0"/>
    </p:cViewPr>
  </p:notesTextViewPr>
  <p:sorterViewPr>
    <p:cViewPr>
      <p:scale>
        <a:sx n="55" d="100"/>
        <a:sy n="5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7E4FFA8-7E0C-4803-A4C6-3DDD6AB6E33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7CD64D-B72C-4FF8-85BB-4AA899BC1DF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spect="1" noChangeArrowheads="1" noTextEdit="1"/>
          </p:cNvSpPr>
          <p:nvPr>
            <p:ph type="sldImg"/>
          </p:nvPr>
        </p:nvSpPr>
        <p:spPr>
          <a:xfrm>
            <a:off x="381000" y="685800"/>
            <a:ext cx="6096000" cy="3429000"/>
          </a:xfrm>
        </p:spPr>
      </p:sp>
      <p:sp>
        <p:nvSpPr>
          <p:cNvPr id="40963"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E21FD59-C920-460C-B1C9-0346C59420B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a:xfrm>
            <a:off x="381000" y="685800"/>
            <a:ext cx="6096000" cy="3429000"/>
          </a:xfrm>
        </p:spPr>
      </p:sp>
      <p:sp>
        <p:nvSpPr>
          <p:cNvPr id="41987"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F7CD64D-B72C-4FF8-85BB-4AA899BC1DF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a:p>
        </p:txBody>
      </p:sp>
      <p:sp>
        <p:nvSpPr>
          <p:cNvPr id="4" name="灯片编号占位符 3"/>
          <p:cNvSpPr>
            <a:spLocks noGrp="1"/>
          </p:cNvSpPr>
          <p:nvPr>
            <p:ph type="sldNum" sz="quarter" idx="10"/>
          </p:nvPr>
        </p:nvSpPr>
        <p:spPr/>
        <p:txBody>
          <a:bodyPr/>
          <a:lstStyle/>
          <a:p>
            <a:fld id="{E1066DFD-D77D-44AB-A44B-39D08D78940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1792903" y="274639"/>
            <a:ext cx="365855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13012" y="274639"/>
            <a:ext cx="10776639"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511" y="2129644"/>
            <a:ext cx="10366577" cy="1471928"/>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9022" y="3887074"/>
            <a:ext cx="8537555" cy="1751087"/>
          </a:xfrm>
          <a:prstGeom prst="rect">
            <a:avLst/>
          </a:prstGeom>
        </p:spPr>
        <p:txBody>
          <a:bodyPr/>
          <a:lstStyle>
            <a:lvl1pPr marL="0" indent="0" algn="ctr">
              <a:buNone/>
              <a:defRPr/>
            </a:lvl1pPr>
            <a:lvl2pPr marL="608965" indent="0" algn="ctr">
              <a:buNone/>
              <a:defRPr/>
            </a:lvl2pPr>
            <a:lvl3pPr marL="1217930" indent="0" algn="ctr">
              <a:buNone/>
              <a:defRPr/>
            </a:lvl3pPr>
            <a:lvl4pPr marL="1827530" indent="0" algn="ctr">
              <a:buNone/>
              <a:defRPr/>
            </a:lvl4pPr>
            <a:lvl5pPr marL="2436495" indent="0" algn="ctr">
              <a:buNone/>
              <a:defRPr/>
            </a:lvl5pPr>
            <a:lvl6pPr marL="3045460" indent="0" algn="ctr">
              <a:buNone/>
              <a:defRPr/>
            </a:lvl6pPr>
            <a:lvl7pPr marL="3654425" indent="0" algn="ctr">
              <a:buNone/>
              <a:defRPr/>
            </a:lvl7pPr>
            <a:lvl8pPr marL="4263390" indent="0" algn="ctr">
              <a:buNone/>
              <a:defRPr/>
            </a:lvl8pPr>
            <a:lvl9pPr marL="4872355"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74" y="1600934"/>
            <a:ext cx="10976251" cy="4525756"/>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201" y="4407325"/>
            <a:ext cx="10366575" cy="1361956"/>
          </a:xfrm>
          <a:prstGeom prst="rect">
            <a:avLst/>
          </a:prstGeom>
        </p:spPr>
        <p:txBody>
          <a:bodyPr anchor="t"/>
          <a:lstStyle>
            <a:lvl1pPr algn="l">
              <a:defRPr sz="533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201" y="2907904"/>
            <a:ext cx="10366575" cy="1499420"/>
          </a:xfrm>
          <a:prstGeom prst="rect">
            <a:avLst/>
          </a:prstGeom>
        </p:spPr>
        <p:txBody>
          <a:bodyPr anchor="b"/>
          <a:lstStyle>
            <a:lvl1pPr marL="0" indent="0">
              <a:buNone/>
              <a:defRPr sz="2665"/>
            </a:lvl1pPr>
            <a:lvl2pPr marL="608965" indent="0">
              <a:buNone/>
              <a:defRPr sz="2400"/>
            </a:lvl2pPr>
            <a:lvl3pPr marL="1217930" indent="0">
              <a:buNone/>
              <a:defRPr sz="2130"/>
            </a:lvl3pPr>
            <a:lvl4pPr marL="1827530" indent="0">
              <a:buNone/>
              <a:defRPr sz="1865"/>
            </a:lvl4pPr>
            <a:lvl5pPr marL="2436495" indent="0">
              <a:buNone/>
              <a:defRPr sz="1865"/>
            </a:lvl5pPr>
            <a:lvl6pPr marL="3045460" indent="0">
              <a:buNone/>
              <a:defRPr sz="1865"/>
            </a:lvl6pPr>
            <a:lvl7pPr marL="3654425" indent="0">
              <a:buNone/>
              <a:defRPr sz="1865"/>
            </a:lvl7pPr>
            <a:lvl8pPr marL="4263390" indent="0">
              <a:buNone/>
              <a:defRPr sz="1865"/>
            </a:lvl8pPr>
            <a:lvl9pPr marL="4872355" indent="0">
              <a:buNone/>
              <a:defRPr sz="1865"/>
            </a:lvl9pPr>
          </a:lstStyle>
          <a:p>
            <a:pPr lvl="0"/>
            <a:r>
              <a:rPr lang="zh-CN" altLang="en-US"/>
              <a:t>单击此处编辑母版文本样式</a:t>
            </a:r>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74" y="1600934"/>
            <a:ext cx="5385454" cy="4525756"/>
          </a:xfrm>
          <a:prstGeom prst="rect">
            <a:avLst/>
          </a:prstGeom>
        </p:spPr>
        <p:txBody>
          <a:bodyPr/>
          <a:lstStyle>
            <a:lvl1pPr>
              <a:defRPr sz="3730"/>
            </a:lvl1pPr>
            <a:lvl2pPr>
              <a:defRPr sz="319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8353" y="1600934"/>
            <a:ext cx="5387572" cy="4525756"/>
          </a:xfrm>
          <a:prstGeom prst="rect">
            <a:avLst/>
          </a:prstGeom>
        </p:spPr>
        <p:txBody>
          <a:bodyPr/>
          <a:lstStyle>
            <a:lvl1pPr>
              <a:defRPr sz="3730"/>
            </a:lvl1pPr>
            <a:lvl2pPr>
              <a:defRPr sz="3195"/>
            </a:lvl2pPr>
            <a:lvl3pPr>
              <a:defRPr sz="2665"/>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74" y="1535373"/>
            <a:ext cx="5387572" cy="638681"/>
          </a:xfrm>
          <a:prstGeom prst="rect">
            <a:avLst/>
          </a:prstGeom>
        </p:spPr>
        <p:txBody>
          <a:bodyPr anchor="b"/>
          <a:lstStyle>
            <a:lvl1pPr marL="0" indent="0">
              <a:buNone/>
              <a:defRPr sz="3195" b="1"/>
            </a:lvl1pPr>
            <a:lvl2pPr marL="608965" indent="0">
              <a:buNone/>
              <a:defRPr sz="2665" b="1"/>
            </a:lvl2pPr>
            <a:lvl3pPr marL="1217930" indent="0">
              <a:buNone/>
              <a:defRPr sz="2400" b="1"/>
            </a:lvl3pPr>
            <a:lvl4pPr marL="1827530" indent="0">
              <a:buNone/>
              <a:defRPr sz="2130" b="1"/>
            </a:lvl4pPr>
            <a:lvl5pPr marL="2436495" indent="0">
              <a:buNone/>
              <a:defRPr sz="2130" b="1"/>
            </a:lvl5pPr>
            <a:lvl6pPr marL="3045460" indent="0">
              <a:buNone/>
              <a:defRPr sz="2130" b="1"/>
            </a:lvl6pPr>
            <a:lvl7pPr marL="3654425" indent="0">
              <a:buNone/>
              <a:defRPr sz="2130" b="1"/>
            </a:lvl7pPr>
            <a:lvl8pPr marL="4263390" indent="0">
              <a:buNone/>
              <a:defRPr sz="2130" b="1"/>
            </a:lvl8pPr>
            <a:lvl9pPr marL="4872355" indent="0">
              <a:buNone/>
              <a:defRPr sz="213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74" y="2174055"/>
            <a:ext cx="5387572" cy="3952635"/>
          </a:xfrm>
          <a:prstGeom prst="rect">
            <a:avLst/>
          </a:prstGeom>
        </p:spPr>
        <p:txBody>
          <a:bodyPr/>
          <a:lstStyle>
            <a:lvl1pPr>
              <a:defRPr sz="3195"/>
            </a:lvl1pPr>
            <a:lvl2pPr>
              <a:defRPr sz="2665"/>
            </a:lvl2pPr>
            <a:lvl3pPr>
              <a:defRPr sz="2400"/>
            </a:lvl3pPr>
            <a:lvl4pPr>
              <a:defRPr sz="2130"/>
            </a:lvl4pPr>
            <a:lvl5pPr>
              <a:defRPr sz="2130"/>
            </a:lvl5pPr>
            <a:lvl6pPr>
              <a:defRPr sz="2130"/>
            </a:lvl6pPr>
            <a:lvl7pPr>
              <a:defRPr sz="2130"/>
            </a:lvl7pPr>
            <a:lvl8pPr>
              <a:defRPr sz="2130"/>
            </a:lvl8pPr>
            <a:lvl9pPr>
              <a:defRPr sz="213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6237" y="1535373"/>
            <a:ext cx="5389688" cy="638681"/>
          </a:xfrm>
          <a:prstGeom prst="rect">
            <a:avLst/>
          </a:prstGeom>
        </p:spPr>
        <p:txBody>
          <a:bodyPr anchor="b"/>
          <a:lstStyle>
            <a:lvl1pPr marL="0" indent="0">
              <a:buNone/>
              <a:defRPr sz="3195" b="1"/>
            </a:lvl1pPr>
            <a:lvl2pPr marL="608965" indent="0">
              <a:buNone/>
              <a:defRPr sz="2665" b="1"/>
            </a:lvl2pPr>
            <a:lvl3pPr marL="1217930" indent="0">
              <a:buNone/>
              <a:defRPr sz="2400" b="1"/>
            </a:lvl3pPr>
            <a:lvl4pPr marL="1827530" indent="0">
              <a:buNone/>
              <a:defRPr sz="2130" b="1"/>
            </a:lvl4pPr>
            <a:lvl5pPr marL="2436495" indent="0">
              <a:buNone/>
              <a:defRPr sz="2130" b="1"/>
            </a:lvl5pPr>
            <a:lvl6pPr marL="3045460" indent="0">
              <a:buNone/>
              <a:defRPr sz="2130" b="1"/>
            </a:lvl6pPr>
            <a:lvl7pPr marL="3654425" indent="0">
              <a:buNone/>
              <a:defRPr sz="2130" b="1"/>
            </a:lvl7pPr>
            <a:lvl8pPr marL="4263390" indent="0">
              <a:buNone/>
              <a:defRPr sz="2130" b="1"/>
            </a:lvl8pPr>
            <a:lvl9pPr marL="4872355" indent="0">
              <a:buNone/>
              <a:defRPr sz="213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6237" y="2174055"/>
            <a:ext cx="5389688" cy="3952635"/>
          </a:xfrm>
          <a:prstGeom prst="rect">
            <a:avLst/>
          </a:prstGeom>
        </p:spPr>
        <p:txBody>
          <a:bodyPr/>
          <a:lstStyle>
            <a:lvl1pPr>
              <a:defRPr sz="3195"/>
            </a:lvl1pPr>
            <a:lvl2pPr>
              <a:defRPr sz="2665"/>
            </a:lvl2pPr>
            <a:lvl3pPr>
              <a:defRPr sz="2400"/>
            </a:lvl3pPr>
            <a:lvl4pPr>
              <a:defRPr sz="2130"/>
            </a:lvl4pPr>
            <a:lvl5pPr>
              <a:defRPr sz="2130"/>
            </a:lvl5pPr>
            <a:lvl6pPr>
              <a:defRPr sz="2130"/>
            </a:lvl6pPr>
            <a:lvl7pPr>
              <a:defRPr sz="2130"/>
            </a:lvl7pPr>
            <a:lvl8pPr>
              <a:defRPr sz="2130"/>
            </a:lvl8pPr>
            <a:lvl9pPr>
              <a:defRPr sz="213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74" y="272815"/>
            <a:ext cx="4011571" cy="1163161"/>
          </a:xfrm>
          <a:prstGeom prst="rect">
            <a:avLst/>
          </a:prstGeom>
        </p:spPr>
        <p:txBody>
          <a:bodyPr anchor="b"/>
          <a:lstStyle>
            <a:lvl1pPr algn="l">
              <a:defRPr sz="2665" b="1"/>
            </a:lvl1pPr>
          </a:lstStyle>
          <a:p>
            <a:r>
              <a:rPr lang="zh-CN" altLang="en-US"/>
              <a:t>单击此处编辑母版标题样式</a:t>
            </a:r>
            <a:endParaRPr lang="zh-CN" altLang="en-US"/>
          </a:p>
        </p:txBody>
      </p:sp>
      <p:sp>
        <p:nvSpPr>
          <p:cNvPr id="3" name="内容占位符 2"/>
          <p:cNvSpPr>
            <a:spLocks noGrp="1"/>
          </p:cNvSpPr>
          <p:nvPr>
            <p:ph idx="1"/>
          </p:nvPr>
        </p:nvSpPr>
        <p:spPr>
          <a:xfrm>
            <a:off x="4767313" y="272815"/>
            <a:ext cx="6818612" cy="5853874"/>
          </a:xfrm>
          <a:prstGeom prst="rect">
            <a:avLst/>
          </a:prstGeom>
        </p:spPr>
        <p:txBody>
          <a:bodyPr/>
          <a:lstStyle>
            <a:lvl1pPr>
              <a:defRPr sz="4265"/>
            </a:lvl1pPr>
            <a:lvl2pPr>
              <a:defRPr sz="3730"/>
            </a:lvl2pPr>
            <a:lvl3pPr>
              <a:defRPr sz="3195"/>
            </a:lvl3pPr>
            <a:lvl4pPr>
              <a:defRPr sz="2665"/>
            </a:lvl4pPr>
            <a:lvl5pPr>
              <a:defRPr sz="2665"/>
            </a:lvl5pPr>
            <a:lvl6pPr>
              <a:defRPr sz="2665"/>
            </a:lvl6pPr>
            <a:lvl7pPr>
              <a:defRPr sz="2665"/>
            </a:lvl7pPr>
            <a:lvl8pPr>
              <a:defRPr sz="2665"/>
            </a:lvl8pPr>
            <a:lvl9pPr>
              <a:defRPr sz="2665"/>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74" y="1435976"/>
            <a:ext cx="4011571" cy="4690713"/>
          </a:xfrm>
          <a:prstGeom prst="rect">
            <a:avLst/>
          </a:prstGeom>
        </p:spPr>
        <p:txBody>
          <a:bodyPr/>
          <a:lstStyle>
            <a:lvl1pPr marL="0" indent="0">
              <a:buNone/>
              <a:defRPr sz="1865"/>
            </a:lvl1pPr>
            <a:lvl2pPr marL="608965" indent="0">
              <a:buNone/>
              <a:defRPr sz="1600"/>
            </a:lvl2pPr>
            <a:lvl3pPr marL="1217930" indent="0">
              <a:buNone/>
              <a:defRPr sz="1330"/>
            </a:lvl3pPr>
            <a:lvl4pPr marL="1827530" indent="0">
              <a:buNone/>
              <a:defRPr sz="1200"/>
            </a:lvl4pPr>
            <a:lvl5pPr marL="2436495" indent="0">
              <a:buNone/>
              <a:defRPr sz="1200"/>
            </a:lvl5pPr>
            <a:lvl6pPr marL="3045460" indent="0">
              <a:buNone/>
              <a:defRPr sz="1200"/>
            </a:lvl6pPr>
            <a:lvl7pPr marL="3654425" indent="0">
              <a:buNone/>
              <a:defRPr sz="1200"/>
            </a:lvl7pPr>
            <a:lvl8pPr marL="4263390" indent="0">
              <a:buNone/>
              <a:defRPr sz="1200"/>
            </a:lvl8pPr>
            <a:lvl9pPr marL="4872355" indent="0">
              <a:buNone/>
              <a:defRPr sz="1200"/>
            </a:lvl9pPr>
          </a:lstStyle>
          <a:p>
            <a:pPr lvl="0"/>
            <a:r>
              <a:rPr lang="zh-CN" altLang="en-US"/>
              <a:t>单击此处编辑母版文本样式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008" y="4800685"/>
            <a:ext cx="7318205" cy="566777"/>
          </a:xfrm>
          <a:prstGeom prst="rect">
            <a:avLst/>
          </a:prstGeom>
        </p:spPr>
        <p:txBody>
          <a:bodyPr anchor="b"/>
          <a:lstStyle>
            <a:lvl1pPr algn="l">
              <a:defRPr sz="2665"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008" y="613303"/>
            <a:ext cx="7318205" cy="4115477"/>
          </a:xfrm>
          <a:prstGeom prst="rect">
            <a:avLst/>
          </a:prstGeom>
        </p:spPr>
        <p:txBody>
          <a:bodyPr/>
          <a:lstStyle>
            <a:lvl1pPr marL="0" indent="0">
              <a:buNone/>
              <a:defRPr sz="4265"/>
            </a:lvl1pPr>
            <a:lvl2pPr marL="608965" indent="0">
              <a:buNone/>
              <a:defRPr sz="3730"/>
            </a:lvl2pPr>
            <a:lvl3pPr marL="1217930" indent="0">
              <a:buNone/>
              <a:defRPr sz="3195"/>
            </a:lvl3pPr>
            <a:lvl4pPr marL="1827530" indent="0">
              <a:buNone/>
              <a:defRPr sz="2665"/>
            </a:lvl4pPr>
            <a:lvl5pPr marL="2436495" indent="0">
              <a:buNone/>
              <a:defRPr sz="2665"/>
            </a:lvl5pPr>
            <a:lvl6pPr marL="3045460" indent="0">
              <a:buNone/>
              <a:defRPr sz="2665"/>
            </a:lvl6pPr>
            <a:lvl7pPr marL="3654425" indent="0">
              <a:buNone/>
              <a:defRPr sz="2665"/>
            </a:lvl7pPr>
            <a:lvl8pPr marL="4263390" indent="0">
              <a:buNone/>
              <a:defRPr sz="2665"/>
            </a:lvl8pPr>
            <a:lvl9pPr marL="4872355" indent="0">
              <a:buNone/>
              <a:defRPr sz="2665"/>
            </a:lvl9pPr>
          </a:lstStyle>
          <a:p>
            <a:endParaRPr lang="zh-CN" altLang="en-US"/>
          </a:p>
        </p:txBody>
      </p:sp>
      <p:sp>
        <p:nvSpPr>
          <p:cNvPr id="4" name="文本占位符 3"/>
          <p:cNvSpPr>
            <a:spLocks noGrp="1"/>
          </p:cNvSpPr>
          <p:nvPr>
            <p:ph type="body" sz="half" idx="2"/>
          </p:nvPr>
        </p:nvSpPr>
        <p:spPr>
          <a:xfrm>
            <a:off x="2390008" y="5367461"/>
            <a:ext cx="7318205" cy="805754"/>
          </a:xfrm>
          <a:prstGeom prst="rect">
            <a:avLst/>
          </a:prstGeom>
        </p:spPr>
        <p:txBody>
          <a:bodyPr/>
          <a:lstStyle>
            <a:lvl1pPr marL="0" indent="0">
              <a:buNone/>
              <a:defRPr sz="1865"/>
            </a:lvl1pPr>
            <a:lvl2pPr marL="608965" indent="0">
              <a:buNone/>
              <a:defRPr sz="1600"/>
            </a:lvl2pPr>
            <a:lvl3pPr marL="1217930" indent="0">
              <a:buNone/>
              <a:defRPr sz="1330"/>
            </a:lvl3pPr>
            <a:lvl4pPr marL="1827530" indent="0">
              <a:buNone/>
              <a:defRPr sz="1200"/>
            </a:lvl4pPr>
            <a:lvl5pPr marL="2436495" indent="0">
              <a:buNone/>
              <a:defRPr sz="1200"/>
            </a:lvl5pPr>
            <a:lvl6pPr marL="3045460" indent="0">
              <a:buNone/>
              <a:defRPr sz="1200"/>
            </a:lvl6pPr>
            <a:lvl7pPr marL="3654425" indent="0">
              <a:buNone/>
              <a:defRPr sz="1200"/>
            </a:lvl7pPr>
            <a:lvl8pPr marL="4263390" indent="0">
              <a:buNone/>
              <a:defRPr sz="1200"/>
            </a:lvl8pPr>
            <a:lvl9pPr marL="4872355" indent="0">
              <a:buNone/>
              <a:defRPr sz="1200"/>
            </a:lvl9pPr>
          </a:lstStyle>
          <a:p>
            <a:pPr lvl="0"/>
            <a:r>
              <a:rPr lang="zh-CN" altLang="en-US"/>
              <a:t>单击此处编辑母版文本样式</a:t>
            </a: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74" y="274929"/>
            <a:ext cx="10976251" cy="114201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74" y="1600934"/>
            <a:ext cx="10976251" cy="4525756"/>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2392" y="274929"/>
            <a:ext cx="2743533" cy="5851760"/>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74" y="274929"/>
            <a:ext cx="8029493" cy="585176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674" y="274929"/>
            <a:ext cx="10976251" cy="5851760"/>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Main">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13012" y="1600201"/>
            <a:ext cx="7217596"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8233862" y="1600201"/>
            <a:ext cx="7217595"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759" y="274638"/>
            <a:ext cx="10975658"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3E24BF-67B8-48BD-9ABF-36DACBACC99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1464AD9-C849-45B6-BBCC-5E990A5EEF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3E24BF-67B8-48BD-9ABF-36DACBACC99B}" type="datetimeFigureOut">
              <a:rPr lang="zh-CN" altLang="en-US" smtClean="0"/>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64AD9-C849-45B6-BBCC-5E990A5EEF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5599" cy="6858424"/>
          </a:xfrm>
          <a:prstGeom prst="rect">
            <a:avLst/>
          </a:prstGeom>
          <a:solidFill>
            <a:schemeClr val="bg1">
              <a:lumMod val="95000"/>
            </a:schemeClr>
          </a:solidFill>
          <a:ln w="9525" cap="flat" cmpd="sng" algn="ctr">
            <a:noFill/>
            <a:prstDash val="solid"/>
            <a:round/>
            <a:headEnd type="none" w="med" len="med"/>
            <a:tailEnd type="none" w="med" len="med"/>
          </a:ln>
          <a:effectLst/>
        </p:spPr>
        <p:txBody>
          <a:bodyPr vert="horz" wrap="square" lIns="121814" tIns="60907" rIns="121814" bIns="60907" numCol="1" rtlCol="0" anchor="t" anchorCtr="0" compatLnSpc="1"/>
          <a:lstStyle/>
          <a:p>
            <a:pPr marL="0" marR="0" indent="0" algn="ctr" defTabSz="930275" rtl="0" eaLnBrk="0" fontAlgn="ctr" latinLnBrk="0" hangingPunct="0">
              <a:lnSpc>
                <a:spcPct val="100000"/>
              </a:lnSpc>
              <a:spcBef>
                <a:spcPct val="0"/>
              </a:spcBef>
              <a:spcAft>
                <a:spcPct val="0"/>
              </a:spcAft>
              <a:buClr>
                <a:srgbClr val="FF0000"/>
              </a:buClr>
              <a:buSzPct val="70000"/>
              <a:buFont typeface="Arial" panose="020B0604020202020204" pitchFamily="34" charset="0"/>
              <a:buNone/>
            </a:pPr>
            <a:endParaRPr kumimoji="0" lang="zh-CN" altLang="en-US" sz="1865" b="0" i="0" u="none" strike="noStrike" cap="none" normalizeH="0" baseline="0">
              <a:ln>
                <a:noFill/>
              </a:ln>
              <a:solidFill>
                <a:schemeClr val="tx1"/>
              </a:solidFill>
              <a:effectLst/>
              <a:latin typeface="微软雅黑" panose="020B0503020204020204" pitchFamily="34" charset="-122"/>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1239520" rtl="0" fontAlgn="base">
        <a:spcBef>
          <a:spcPct val="0"/>
        </a:spcBef>
        <a:spcAft>
          <a:spcPct val="0"/>
        </a:spcAft>
        <a:defRPr sz="3865" b="1">
          <a:solidFill>
            <a:schemeClr val="bg1"/>
          </a:solidFill>
          <a:latin typeface="+mj-lt"/>
          <a:ea typeface="+mj-ea"/>
          <a:cs typeface="+mj-cs"/>
          <a:sym typeface="Arial" panose="020B0604020202020204" pitchFamily="34" charset="0"/>
        </a:defRPr>
      </a:lvl1pPr>
      <a:lvl2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2pPr>
      <a:lvl3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3pPr>
      <a:lvl4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4pPr>
      <a:lvl5pPr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5pPr>
      <a:lvl6pPr marL="4572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6pPr>
      <a:lvl7pPr marL="9144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7pPr>
      <a:lvl8pPr marL="13716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8pPr>
      <a:lvl9pPr marL="1828800" algn="l" defTabSz="930275" rtl="0" fontAlgn="base">
        <a:spcBef>
          <a:spcPct val="0"/>
        </a:spcBef>
        <a:spcAft>
          <a:spcPct val="0"/>
        </a:spcAft>
        <a:defRPr sz="2900" b="1">
          <a:solidFill>
            <a:schemeClr val="bg1"/>
          </a:solidFill>
          <a:latin typeface="Arial" panose="020B0604020202020204" pitchFamily="34" charset="0"/>
          <a:ea typeface="宋体" panose="02010600030101010101" pitchFamily="2" charset="-122"/>
          <a:sym typeface="Arial" panose="020B0604020202020204" pitchFamily="34" charset="0"/>
        </a:defRPr>
      </a:lvl9pPr>
    </p:titleStyle>
    <p:bodyStyle>
      <a:lvl1pPr marL="245110" indent="-245110" algn="l" defTabSz="0" rtl="0" fontAlgn="base">
        <a:lnSpc>
          <a:spcPct val="120000"/>
        </a:lnSpc>
        <a:spcBef>
          <a:spcPts val="130"/>
        </a:spcBef>
        <a:spcAft>
          <a:spcPct val="0"/>
        </a:spcAft>
        <a:buClr>
          <a:schemeClr val="accent1"/>
        </a:buClr>
        <a:buSzPct val="60000"/>
        <a:buFont typeface="Wingdings" panose="05000000000000000000" pitchFamily="2" charset="2"/>
        <a:buChar char="l"/>
        <a:defRPr sz="2800" b="1">
          <a:solidFill>
            <a:schemeClr val="tx1"/>
          </a:solidFill>
          <a:latin typeface="+mn-lt"/>
          <a:ea typeface="+mn-ea"/>
          <a:cs typeface="+mn-cs"/>
          <a:sym typeface="Arial" panose="020B0604020202020204" pitchFamily="34" charset="0"/>
        </a:defRPr>
      </a:lvl1pPr>
      <a:lvl2pPr marL="731520" indent="-241300" algn="l" defTabSz="0" rtl="0" fontAlgn="ctr">
        <a:lnSpc>
          <a:spcPct val="120000"/>
        </a:lnSpc>
        <a:spcBef>
          <a:spcPts val="130"/>
        </a:spcBef>
        <a:spcAft>
          <a:spcPct val="0"/>
        </a:spcAft>
        <a:buClr>
          <a:schemeClr val="accent1"/>
        </a:buClr>
        <a:buSzPct val="60000"/>
        <a:buFont typeface="Wingdings" panose="05000000000000000000" pitchFamily="2" charset="2"/>
        <a:buChar char="l"/>
        <a:defRPr b="1">
          <a:solidFill>
            <a:schemeClr val="tx1"/>
          </a:solidFill>
          <a:latin typeface="+mn-lt"/>
          <a:ea typeface="+mn-ea"/>
          <a:sym typeface="Arial" panose="020B0604020202020204" pitchFamily="34" charset="0"/>
        </a:defRPr>
      </a:lvl2pPr>
      <a:lvl3pPr marL="1214120" indent="-2368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2130" b="1">
          <a:solidFill>
            <a:schemeClr val="tx1"/>
          </a:solidFill>
          <a:latin typeface="+mn-lt"/>
          <a:ea typeface="+mn-ea"/>
          <a:sym typeface="Arial" panose="020B0604020202020204" pitchFamily="34" charset="0"/>
        </a:defRPr>
      </a:lvl3pPr>
      <a:lvl4pPr marL="1700530" indent="-241300"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865" b="1">
          <a:solidFill>
            <a:schemeClr val="tx1"/>
          </a:solidFill>
          <a:latin typeface="+mn-lt"/>
          <a:ea typeface="+mn-ea"/>
          <a:sym typeface="Arial" panose="020B0604020202020204" pitchFamily="34" charset="0"/>
        </a:defRPr>
      </a:lvl4pPr>
      <a:lvl5pPr marL="2193290"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5pPr>
      <a:lvl6pPr marL="2802890"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6pPr>
      <a:lvl7pPr marL="3411855"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7pPr>
      <a:lvl8pPr marL="4020820"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8pPr>
      <a:lvl9pPr marL="4629785" indent="-249555" algn="l" defTabSz="0" rtl="0" fontAlgn="ctr">
        <a:lnSpc>
          <a:spcPct val="120000"/>
        </a:lnSpc>
        <a:spcBef>
          <a:spcPts val="130"/>
        </a:spcBef>
        <a:spcAft>
          <a:spcPct val="0"/>
        </a:spcAft>
        <a:buClr>
          <a:schemeClr val="accent1"/>
        </a:buClr>
        <a:buSzPct val="60000"/>
        <a:buFont typeface="Wingdings" panose="05000000000000000000" pitchFamily="2" charset="2"/>
        <a:buChar char="l"/>
        <a:defRPr sz="1600" b="1">
          <a:solidFill>
            <a:schemeClr val="tx1"/>
          </a:solidFill>
          <a:latin typeface="+mn-lt"/>
          <a:ea typeface="+mn-ea"/>
          <a:sym typeface="Arial" panose="020B0604020202020204" pitchFamily="34" charset="0"/>
        </a:defRPr>
      </a:lvl9pPr>
    </p:bodyStyle>
    <p:otherStyle>
      <a:defPPr>
        <a:defRPr lang="zh-CN"/>
      </a:defPPr>
      <a:lvl1pPr marL="0" algn="l" defTabSz="1217930" rtl="0" eaLnBrk="1" latinLnBrk="0" hangingPunct="1">
        <a:defRPr sz="2400" kern="1200">
          <a:solidFill>
            <a:schemeClr val="tx1"/>
          </a:solidFill>
          <a:latin typeface="+mn-lt"/>
          <a:ea typeface="+mn-ea"/>
          <a:cs typeface="+mn-cs"/>
        </a:defRPr>
      </a:lvl1pPr>
      <a:lvl2pPr marL="608965" algn="l" defTabSz="1217930" rtl="0" eaLnBrk="1" latinLnBrk="0" hangingPunct="1">
        <a:defRPr sz="2400" kern="1200">
          <a:solidFill>
            <a:schemeClr val="tx1"/>
          </a:solidFill>
          <a:latin typeface="+mn-lt"/>
          <a:ea typeface="+mn-ea"/>
          <a:cs typeface="+mn-cs"/>
        </a:defRPr>
      </a:lvl2pPr>
      <a:lvl3pPr marL="1217930" algn="l" defTabSz="1217930" rtl="0" eaLnBrk="1" latinLnBrk="0" hangingPunct="1">
        <a:defRPr sz="2400" kern="1200">
          <a:solidFill>
            <a:schemeClr val="tx1"/>
          </a:solidFill>
          <a:latin typeface="+mn-lt"/>
          <a:ea typeface="+mn-ea"/>
          <a:cs typeface="+mn-cs"/>
        </a:defRPr>
      </a:lvl3pPr>
      <a:lvl4pPr marL="1827530" algn="l" defTabSz="1217930" rtl="0" eaLnBrk="1" latinLnBrk="0" hangingPunct="1">
        <a:defRPr sz="2400" kern="1200">
          <a:solidFill>
            <a:schemeClr val="tx1"/>
          </a:solidFill>
          <a:latin typeface="+mn-lt"/>
          <a:ea typeface="+mn-ea"/>
          <a:cs typeface="+mn-cs"/>
        </a:defRPr>
      </a:lvl4pPr>
      <a:lvl5pPr marL="2436495" algn="l" defTabSz="1217930" rtl="0" eaLnBrk="1" latinLnBrk="0" hangingPunct="1">
        <a:defRPr sz="2400" kern="1200">
          <a:solidFill>
            <a:schemeClr val="tx1"/>
          </a:solidFill>
          <a:latin typeface="+mn-lt"/>
          <a:ea typeface="+mn-ea"/>
          <a:cs typeface="+mn-cs"/>
        </a:defRPr>
      </a:lvl5pPr>
      <a:lvl6pPr marL="3045460" algn="l" defTabSz="1217930" rtl="0" eaLnBrk="1" latinLnBrk="0" hangingPunct="1">
        <a:defRPr sz="2400" kern="1200">
          <a:solidFill>
            <a:schemeClr val="tx1"/>
          </a:solidFill>
          <a:latin typeface="+mn-lt"/>
          <a:ea typeface="+mn-ea"/>
          <a:cs typeface="+mn-cs"/>
        </a:defRPr>
      </a:lvl6pPr>
      <a:lvl7pPr marL="3654425" algn="l" defTabSz="1217930" rtl="0" eaLnBrk="1" latinLnBrk="0" hangingPunct="1">
        <a:defRPr sz="2400" kern="1200">
          <a:solidFill>
            <a:schemeClr val="tx1"/>
          </a:solidFill>
          <a:latin typeface="+mn-lt"/>
          <a:ea typeface="+mn-ea"/>
          <a:cs typeface="+mn-cs"/>
        </a:defRPr>
      </a:lvl7pPr>
      <a:lvl8pPr marL="4263390" algn="l" defTabSz="1217930" rtl="0" eaLnBrk="1" latinLnBrk="0" hangingPunct="1">
        <a:defRPr sz="2400" kern="1200">
          <a:solidFill>
            <a:schemeClr val="tx1"/>
          </a:solidFill>
          <a:latin typeface="+mn-lt"/>
          <a:ea typeface="+mn-ea"/>
          <a:cs typeface="+mn-cs"/>
        </a:defRPr>
      </a:lvl8pPr>
      <a:lvl9pPr marL="4872355" algn="l" defTabSz="121793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hemeOverride" Target="../theme/themeOverride2.xml"/><Relationship Id="rId2" Type="http://schemas.openxmlformats.org/officeDocument/2006/relationships/image" Target="../media/image14.png"/><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hemeOverride" Target="../theme/themeOverride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hemeOverride" Target="../theme/themeOverride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hemeOverride" Target="../theme/themeOverride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jpeg"/><Relationship Id="rId2" Type="http://schemas.microsoft.com/office/2007/relationships/hdphoto" Target="../media/hdphoto1.wdp"/><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66" t="22083" r="56876" b="67617"/>
          <a:stretch>
            <a:fillRect/>
          </a:stretch>
        </p:blipFill>
        <p:spPr>
          <a:xfrm>
            <a:off x="8172878" y="2"/>
            <a:ext cx="1884180" cy="941847"/>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40398" t="22083" r="36072" b="33091"/>
          <a:stretch>
            <a:fillRect/>
          </a:stretch>
        </p:blipFill>
        <p:spPr>
          <a:xfrm>
            <a:off x="9660651" y="1"/>
            <a:ext cx="3421345" cy="4098851"/>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l="22860" t="23467" r="64545" b="56491"/>
          <a:stretch>
            <a:fillRect/>
          </a:stretch>
        </p:blipFill>
        <p:spPr>
          <a:xfrm>
            <a:off x="7110504" y="126573"/>
            <a:ext cx="1831411" cy="1832569"/>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26" t="30312" r="51245" b="40065"/>
          <a:stretch>
            <a:fillRect/>
          </a:stretch>
        </p:blipFill>
        <p:spPr>
          <a:xfrm>
            <a:off x="8167042" y="752478"/>
            <a:ext cx="2708668" cy="2708668"/>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rcRect l="19079" t="34136" r="75228" b="56812"/>
          <a:stretch>
            <a:fillRect/>
          </a:stretch>
        </p:blipFill>
        <p:spPr>
          <a:xfrm>
            <a:off x="6560782" y="1102126"/>
            <a:ext cx="827703" cy="827703"/>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4" name="矩形 13"/>
          <p:cNvSpPr/>
          <p:nvPr/>
        </p:nvSpPr>
        <p:spPr>
          <a:xfrm rot="2685974">
            <a:off x="10376571" y="2520100"/>
            <a:ext cx="1219200" cy="12192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rot="2685974">
            <a:off x="8722562" y="3231980"/>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rot="2657183">
            <a:off x="7184718" y="1788738"/>
            <a:ext cx="642029" cy="542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rot="2685974">
            <a:off x="6048599" y="1340051"/>
            <a:ext cx="340936" cy="3409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rot="2685974">
            <a:off x="6019563" y="738468"/>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rot="2685974">
            <a:off x="12267216" y="3630956"/>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rot="2731766">
            <a:off x="7502217" y="2462356"/>
            <a:ext cx="1057708" cy="1072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p:cNvSpPr/>
          <p:nvPr/>
        </p:nvSpPr>
        <p:spPr>
          <a:xfrm rot="2685974">
            <a:off x="6948683" y="3184033"/>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rot="2685974">
            <a:off x="6562710" y="3320747"/>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22"/>
          <p:cNvSpPr/>
          <p:nvPr/>
        </p:nvSpPr>
        <p:spPr>
          <a:xfrm rot="2680233">
            <a:off x="6744018" y="4872236"/>
            <a:ext cx="7191213" cy="6332337"/>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直接连接符 23"/>
          <p:cNvCxnSpPr/>
          <p:nvPr/>
        </p:nvCxnSpPr>
        <p:spPr>
          <a:xfrm>
            <a:off x="10003066" y="3597144"/>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931589" y="3637361"/>
            <a:ext cx="4073316" cy="40912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49195" y="7739065"/>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4156" y="3830129"/>
            <a:ext cx="8928992" cy="748030"/>
          </a:xfrm>
          <a:prstGeom prst="rect">
            <a:avLst/>
          </a:prstGeom>
          <a:noFill/>
        </p:spPr>
        <p:txBody>
          <a:bodyPr wrap="square" rtlCol="0">
            <a:spAutoFit/>
          </a:bodyPr>
          <a:lstStyle/>
          <a:p>
            <a:r>
              <a:rPr lang="zh-CN" altLang="en-US" sz="4265" b="1" dirty="0">
                <a:solidFill>
                  <a:srgbClr val="1557AE"/>
                </a:solidFill>
                <a:latin typeface="微软雅黑" panose="020B0503020204020204" pitchFamily="34" charset="-122"/>
                <a:ea typeface="微软雅黑" panose="020B0503020204020204" pitchFamily="34" charset="-122"/>
              </a:rPr>
              <a:t>经营者联网培训</a:t>
            </a:r>
            <a:endParaRPr lang="zh-CN" altLang="en-US" sz="4265" b="1" dirty="0">
              <a:solidFill>
                <a:srgbClr val="1557AE"/>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333923" y="4833540"/>
            <a:ext cx="7779888"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Box 5"/>
          <p:cNvSpPr txBox="1"/>
          <p:nvPr/>
        </p:nvSpPr>
        <p:spPr>
          <a:xfrm>
            <a:off x="1005840" y="1137920"/>
            <a:ext cx="8596630" cy="319405"/>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lnSpc>
                <a:spcPct val="130000"/>
              </a:lnSpc>
            </a:pPr>
            <a:r>
              <a:rPr lang="zh-CN" altLang="en-US" sz="1600" dirty="0">
                <a:sym typeface="+mn-ea"/>
              </a:rPr>
              <a:t>登录成功后，弹出自我承诺书，确认阅读条款，点击</a:t>
            </a:r>
            <a:r>
              <a:rPr lang="en-US" altLang="zh-CN" sz="1600" dirty="0">
                <a:sym typeface="+mn-ea"/>
              </a:rPr>
              <a:t>“</a:t>
            </a:r>
            <a:r>
              <a:rPr lang="zh-CN" altLang="en-US" sz="1600" dirty="0">
                <a:sym typeface="+mn-ea"/>
              </a:rPr>
              <a:t>确认</a:t>
            </a:r>
            <a:r>
              <a:rPr lang="en-US" altLang="zh-CN" sz="1600" dirty="0">
                <a:sym typeface="+mn-ea"/>
              </a:rPr>
              <a:t>”</a:t>
            </a:r>
            <a:r>
              <a:rPr lang="zh-CN" altLang="en-US" sz="1600" dirty="0">
                <a:sym typeface="+mn-ea"/>
              </a:rPr>
              <a:t>，进入联网发行录入页面。</a:t>
            </a:r>
            <a:endParaRPr lang="zh-CN" altLang="en-US" sz="1600" dirty="0">
              <a:sym typeface="+mn-ea"/>
            </a:endParaRPr>
          </a:p>
        </p:txBody>
      </p:sp>
      <p:sp>
        <p:nvSpPr>
          <p:cNvPr id="57" name="矩形 56"/>
          <p:cNvSpPr>
            <a:spLocks noChangeArrowheads="1"/>
          </p:cNvSpPr>
          <p:nvPr/>
        </p:nvSpPr>
        <p:spPr bwMode="auto">
          <a:xfrm>
            <a:off x="9820275" y="1852930"/>
            <a:ext cx="1743075" cy="41021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lgn="l"/>
            <a:r>
              <a:rPr lang="zh-CN" altLang="en-US" sz="24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自我承诺</a:t>
            </a:r>
            <a:endParaRPr lang="zh-CN" altLang="en-US" sz="2400" b="1" cap="all"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9" name="TextBox 5"/>
          <p:cNvSpPr txBox="1"/>
          <p:nvPr/>
        </p:nvSpPr>
        <p:spPr>
          <a:xfrm>
            <a:off x="9820275" y="2607945"/>
            <a:ext cx="1991995" cy="1938655"/>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50000"/>
              </a:lnSpc>
            </a:pPr>
            <a:r>
              <a:rPr lang="en-US" sz="1400" dirty="0">
                <a:sym typeface="微软雅黑" panose="020B0503020204020204" pitchFamily="34" charset="-122"/>
              </a:rPr>
              <a:t> </a:t>
            </a:r>
            <a:r>
              <a:rPr sz="1400" dirty="0">
                <a:sym typeface="微软雅黑" panose="020B0503020204020204" pitchFamily="34" charset="-122"/>
              </a:rPr>
              <a:t>在联网发行申请中所填写的所有信息、提交的所有材料是完整的、准确的、真实的</a:t>
            </a:r>
            <a:r>
              <a:rPr lang="zh-CN" sz="1400" dirty="0">
                <a:sym typeface="微软雅黑" panose="020B0503020204020204" pitchFamily="34" charset="-122"/>
              </a:rPr>
              <a:t>，</a:t>
            </a:r>
            <a:r>
              <a:rPr sz="1400" dirty="0">
                <a:sym typeface="微软雅黑" panose="020B0503020204020204" pitchFamily="34" charset="-122"/>
              </a:rPr>
              <a:t>合法的。被发现有任何不真实、不合规行为，经营者将承担责任</a:t>
            </a:r>
            <a:endParaRPr sz="1400" dirty="0">
              <a:sym typeface="微软雅黑" panose="020B0503020204020204" pitchFamily="34" charset="-122"/>
            </a:endParaRPr>
          </a:p>
        </p:txBody>
      </p:sp>
      <p:grpSp>
        <p:nvGrpSpPr>
          <p:cNvPr id="66" name="组合 65"/>
          <p:cNvGrpSpPr/>
          <p:nvPr/>
        </p:nvGrpSpPr>
        <p:grpSpPr>
          <a:xfrm>
            <a:off x="7033260" y="3345815"/>
            <a:ext cx="922655" cy="935990"/>
            <a:chOff x="8657428" y="2724895"/>
            <a:chExt cx="461172" cy="461778"/>
          </a:xfrm>
          <a:solidFill>
            <a:srgbClr val="2B83E5"/>
          </a:solidFill>
        </p:grpSpPr>
        <p:sp>
          <p:nvSpPr>
            <p:cNvPr id="67" name="椭圆 66"/>
            <p:cNvSpPr/>
            <p:nvPr/>
          </p:nvSpPr>
          <p:spPr>
            <a:xfrm>
              <a:off x="8657428" y="2724895"/>
              <a:ext cx="461172" cy="461778"/>
            </a:xfrm>
            <a:prstGeom prst="ellipse">
              <a:avLst/>
            </a:prstGeom>
            <a:grp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l"/>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Freeform 8"/>
            <p:cNvSpPr>
              <a:spLocks noEditPoints="1"/>
            </p:cNvSpPr>
            <p:nvPr/>
          </p:nvSpPr>
          <p:spPr bwMode="auto">
            <a:xfrm>
              <a:off x="8793208" y="2840801"/>
              <a:ext cx="189536" cy="230268"/>
            </a:xfrm>
            <a:custGeom>
              <a:avLst/>
              <a:gdLst>
                <a:gd name="T0" fmla="*/ 354 w 457"/>
                <a:gd name="T1" fmla="*/ 163 h 553"/>
                <a:gd name="T2" fmla="*/ 359 w 457"/>
                <a:gd name="T3" fmla="*/ 166 h 553"/>
                <a:gd name="T4" fmla="*/ 364 w 457"/>
                <a:gd name="T5" fmla="*/ 169 h 553"/>
                <a:gd name="T6" fmla="*/ 364 w 457"/>
                <a:gd name="T7" fmla="*/ 175 h 553"/>
                <a:gd name="T8" fmla="*/ 358 w 457"/>
                <a:gd name="T9" fmla="*/ 218 h 553"/>
                <a:gd name="T10" fmla="*/ 339 w 457"/>
                <a:gd name="T11" fmla="*/ 240 h 553"/>
                <a:gd name="T12" fmla="*/ 318 w 457"/>
                <a:gd name="T13" fmla="*/ 294 h 553"/>
                <a:gd name="T14" fmla="*/ 273 w 457"/>
                <a:gd name="T15" fmla="*/ 333 h 553"/>
                <a:gd name="T16" fmla="*/ 220 w 457"/>
                <a:gd name="T17" fmla="*/ 337 h 553"/>
                <a:gd name="T18" fmla="*/ 169 w 457"/>
                <a:gd name="T19" fmla="*/ 331 h 553"/>
                <a:gd name="T20" fmla="*/ 129 w 457"/>
                <a:gd name="T21" fmla="*/ 291 h 553"/>
                <a:gd name="T22" fmla="*/ 109 w 457"/>
                <a:gd name="T23" fmla="*/ 241 h 553"/>
                <a:gd name="T24" fmla="*/ 90 w 457"/>
                <a:gd name="T25" fmla="*/ 219 h 553"/>
                <a:gd name="T26" fmla="*/ 84 w 457"/>
                <a:gd name="T27" fmla="*/ 175 h 553"/>
                <a:gd name="T28" fmla="*/ 84 w 457"/>
                <a:gd name="T29" fmla="*/ 169 h 553"/>
                <a:gd name="T30" fmla="*/ 89 w 457"/>
                <a:gd name="T31" fmla="*/ 166 h 553"/>
                <a:gd name="T32" fmla="*/ 92 w 457"/>
                <a:gd name="T33" fmla="*/ 164 h 553"/>
                <a:gd name="T34" fmla="*/ 114 w 457"/>
                <a:gd name="T35" fmla="*/ 41 h 553"/>
                <a:gd name="T36" fmla="*/ 328 w 457"/>
                <a:gd name="T37" fmla="*/ 39 h 553"/>
                <a:gd name="T38" fmla="*/ 354 w 457"/>
                <a:gd name="T39" fmla="*/ 163 h 553"/>
                <a:gd name="T40" fmla="*/ 250 w 457"/>
                <a:gd name="T41" fmla="*/ 361 h 553"/>
                <a:gd name="T42" fmla="*/ 251 w 457"/>
                <a:gd name="T43" fmla="*/ 377 h 553"/>
                <a:gd name="T44" fmla="*/ 241 w 457"/>
                <a:gd name="T45" fmla="*/ 392 h 553"/>
                <a:gd name="T46" fmla="*/ 254 w 457"/>
                <a:gd name="T47" fmla="*/ 477 h 553"/>
                <a:gd name="T48" fmla="*/ 307 w 457"/>
                <a:gd name="T49" fmla="*/ 363 h 553"/>
                <a:gd name="T50" fmla="*/ 388 w 457"/>
                <a:gd name="T51" fmla="*/ 360 h 553"/>
                <a:gd name="T52" fmla="*/ 450 w 457"/>
                <a:gd name="T53" fmla="*/ 553 h 553"/>
                <a:gd name="T54" fmla="*/ 0 w 457"/>
                <a:gd name="T55" fmla="*/ 553 h 553"/>
                <a:gd name="T56" fmla="*/ 64 w 457"/>
                <a:gd name="T57" fmla="*/ 363 h 553"/>
                <a:gd name="T58" fmla="*/ 137 w 457"/>
                <a:gd name="T59" fmla="*/ 364 h 553"/>
                <a:gd name="T60" fmla="*/ 205 w 457"/>
                <a:gd name="T61" fmla="*/ 476 h 553"/>
                <a:gd name="T62" fmla="*/ 218 w 457"/>
                <a:gd name="T63" fmla="*/ 392 h 553"/>
                <a:gd name="T64" fmla="*/ 209 w 457"/>
                <a:gd name="T65" fmla="*/ 377 h 553"/>
                <a:gd name="T66" fmla="*/ 209 w 457"/>
                <a:gd name="T67" fmla="*/ 361 h 553"/>
                <a:gd name="T68" fmla="*/ 250 w 457"/>
                <a:gd name="T69" fmla="*/ 361 h 553"/>
                <a:gd name="T70" fmla="*/ 310 w 457"/>
                <a:gd name="T71" fmla="*/ 139 h 553"/>
                <a:gd name="T72" fmla="*/ 193 w 457"/>
                <a:gd name="T73" fmla="*/ 129 h 553"/>
                <a:gd name="T74" fmla="*/ 139 w 457"/>
                <a:gd name="T75" fmla="*/ 136 h 553"/>
                <a:gd name="T76" fmla="*/ 128 w 457"/>
                <a:gd name="T77" fmla="*/ 171 h 553"/>
                <a:gd name="T78" fmla="*/ 126 w 457"/>
                <a:gd name="T79" fmla="*/ 181 h 553"/>
                <a:gd name="T80" fmla="*/ 115 w 457"/>
                <a:gd name="T81" fmla="*/ 180 h 553"/>
                <a:gd name="T82" fmla="*/ 109 w 457"/>
                <a:gd name="T83" fmla="*/ 181 h 553"/>
                <a:gd name="T84" fmla="*/ 107 w 457"/>
                <a:gd name="T85" fmla="*/ 182 h 553"/>
                <a:gd name="T86" fmla="*/ 111 w 457"/>
                <a:gd name="T87" fmla="*/ 210 h 553"/>
                <a:gd name="T88" fmla="*/ 122 w 457"/>
                <a:gd name="T89" fmla="*/ 222 h 553"/>
                <a:gd name="T90" fmla="*/ 128 w 457"/>
                <a:gd name="T91" fmla="*/ 224 h 553"/>
                <a:gd name="T92" fmla="*/ 130 w 457"/>
                <a:gd name="T93" fmla="*/ 230 h 553"/>
                <a:gd name="T94" fmla="*/ 149 w 457"/>
                <a:gd name="T95" fmla="*/ 280 h 553"/>
                <a:gd name="T96" fmla="*/ 179 w 457"/>
                <a:gd name="T97" fmla="*/ 310 h 553"/>
                <a:gd name="T98" fmla="*/ 220 w 457"/>
                <a:gd name="T99" fmla="*/ 315 h 553"/>
                <a:gd name="T100" fmla="*/ 265 w 457"/>
                <a:gd name="T101" fmla="*/ 312 h 553"/>
                <a:gd name="T102" fmla="*/ 298 w 457"/>
                <a:gd name="T103" fmla="*/ 282 h 553"/>
                <a:gd name="T104" fmla="*/ 318 w 457"/>
                <a:gd name="T105" fmla="*/ 229 h 553"/>
                <a:gd name="T106" fmla="*/ 320 w 457"/>
                <a:gd name="T107" fmla="*/ 224 h 553"/>
                <a:gd name="T108" fmla="*/ 326 w 457"/>
                <a:gd name="T109" fmla="*/ 221 h 553"/>
                <a:gd name="T110" fmla="*/ 336 w 457"/>
                <a:gd name="T111" fmla="*/ 209 h 553"/>
                <a:gd name="T112" fmla="*/ 341 w 457"/>
                <a:gd name="T113" fmla="*/ 182 h 553"/>
                <a:gd name="T114" fmla="*/ 338 w 457"/>
                <a:gd name="T115" fmla="*/ 181 h 553"/>
                <a:gd name="T116" fmla="*/ 333 w 457"/>
                <a:gd name="T117" fmla="*/ 180 h 553"/>
                <a:gd name="T118" fmla="*/ 323 w 457"/>
                <a:gd name="T119" fmla="*/ 181 h 553"/>
                <a:gd name="T120" fmla="*/ 321 w 457"/>
                <a:gd name="T121" fmla="*/ 171 h 553"/>
                <a:gd name="T122" fmla="*/ 310 w 457"/>
                <a:gd name="T123" fmla="*/ 139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57" h="553">
                  <a:moveTo>
                    <a:pt x="354" y="163"/>
                  </a:moveTo>
                  <a:cubicBezTo>
                    <a:pt x="356" y="164"/>
                    <a:pt x="357" y="165"/>
                    <a:pt x="359" y="166"/>
                  </a:cubicBezTo>
                  <a:cubicBezTo>
                    <a:pt x="364" y="169"/>
                    <a:pt x="364" y="169"/>
                    <a:pt x="364" y="169"/>
                  </a:cubicBezTo>
                  <a:cubicBezTo>
                    <a:pt x="364" y="175"/>
                    <a:pt x="364" y="175"/>
                    <a:pt x="364" y="175"/>
                  </a:cubicBezTo>
                  <a:cubicBezTo>
                    <a:pt x="364" y="192"/>
                    <a:pt x="362" y="207"/>
                    <a:pt x="358" y="218"/>
                  </a:cubicBezTo>
                  <a:cubicBezTo>
                    <a:pt x="353" y="228"/>
                    <a:pt x="347" y="236"/>
                    <a:pt x="339" y="240"/>
                  </a:cubicBezTo>
                  <a:cubicBezTo>
                    <a:pt x="334" y="260"/>
                    <a:pt x="327" y="279"/>
                    <a:pt x="318" y="294"/>
                  </a:cubicBezTo>
                  <a:cubicBezTo>
                    <a:pt x="307" y="312"/>
                    <a:pt x="293" y="326"/>
                    <a:pt x="273" y="333"/>
                  </a:cubicBezTo>
                  <a:cubicBezTo>
                    <a:pt x="264" y="336"/>
                    <a:pt x="242" y="338"/>
                    <a:pt x="220" y="337"/>
                  </a:cubicBezTo>
                  <a:cubicBezTo>
                    <a:pt x="199" y="337"/>
                    <a:pt x="177" y="335"/>
                    <a:pt x="169" y="331"/>
                  </a:cubicBezTo>
                  <a:cubicBezTo>
                    <a:pt x="151" y="323"/>
                    <a:pt x="138" y="309"/>
                    <a:pt x="129" y="291"/>
                  </a:cubicBezTo>
                  <a:cubicBezTo>
                    <a:pt x="120" y="277"/>
                    <a:pt x="114" y="259"/>
                    <a:pt x="109" y="241"/>
                  </a:cubicBezTo>
                  <a:cubicBezTo>
                    <a:pt x="101" y="236"/>
                    <a:pt x="95" y="229"/>
                    <a:pt x="90" y="219"/>
                  </a:cubicBezTo>
                  <a:cubicBezTo>
                    <a:pt x="86" y="207"/>
                    <a:pt x="83" y="193"/>
                    <a:pt x="84" y="175"/>
                  </a:cubicBezTo>
                  <a:cubicBezTo>
                    <a:pt x="84" y="169"/>
                    <a:pt x="84" y="169"/>
                    <a:pt x="84" y="169"/>
                  </a:cubicBezTo>
                  <a:cubicBezTo>
                    <a:pt x="89" y="166"/>
                    <a:pt x="89" y="166"/>
                    <a:pt x="89" y="166"/>
                  </a:cubicBezTo>
                  <a:cubicBezTo>
                    <a:pt x="90" y="165"/>
                    <a:pt x="91" y="164"/>
                    <a:pt x="92" y="164"/>
                  </a:cubicBezTo>
                  <a:cubicBezTo>
                    <a:pt x="87" y="95"/>
                    <a:pt x="89" y="70"/>
                    <a:pt x="114" y="41"/>
                  </a:cubicBezTo>
                  <a:cubicBezTo>
                    <a:pt x="164" y="0"/>
                    <a:pt x="278" y="2"/>
                    <a:pt x="328" y="39"/>
                  </a:cubicBezTo>
                  <a:cubicBezTo>
                    <a:pt x="362" y="71"/>
                    <a:pt x="364" y="107"/>
                    <a:pt x="354" y="163"/>
                  </a:cubicBezTo>
                  <a:close/>
                  <a:moveTo>
                    <a:pt x="250" y="361"/>
                  </a:moveTo>
                  <a:cubicBezTo>
                    <a:pt x="251" y="377"/>
                    <a:pt x="251" y="377"/>
                    <a:pt x="251" y="377"/>
                  </a:cubicBezTo>
                  <a:cubicBezTo>
                    <a:pt x="241" y="392"/>
                    <a:pt x="241" y="392"/>
                    <a:pt x="241" y="392"/>
                  </a:cubicBezTo>
                  <a:cubicBezTo>
                    <a:pt x="254" y="477"/>
                    <a:pt x="254" y="477"/>
                    <a:pt x="254" y="477"/>
                  </a:cubicBezTo>
                  <a:cubicBezTo>
                    <a:pt x="307" y="363"/>
                    <a:pt x="307" y="363"/>
                    <a:pt x="307" y="363"/>
                  </a:cubicBezTo>
                  <a:cubicBezTo>
                    <a:pt x="388" y="360"/>
                    <a:pt x="388" y="360"/>
                    <a:pt x="388" y="360"/>
                  </a:cubicBezTo>
                  <a:cubicBezTo>
                    <a:pt x="430" y="400"/>
                    <a:pt x="457" y="493"/>
                    <a:pt x="450" y="553"/>
                  </a:cubicBezTo>
                  <a:cubicBezTo>
                    <a:pt x="300" y="553"/>
                    <a:pt x="150" y="553"/>
                    <a:pt x="0" y="553"/>
                  </a:cubicBezTo>
                  <a:cubicBezTo>
                    <a:pt x="1" y="500"/>
                    <a:pt x="11" y="409"/>
                    <a:pt x="64" y="363"/>
                  </a:cubicBezTo>
                  <a:cubicBezTo>
                    <a:pt x="137" y="364"/>
                    <a:pt x="137" y="364"/>
                    <a:pt x="137" y="364"/>
                  </a:cubicBezTo>
                  <a:cubicBezTo>
                    <a:pt x="205" y="476"/>
                    <a:pt x="205" y="476"/>
                    <a:pt x="205" y="476"/>
                  </a:cubicBezTo>
                  <a:cubicBezTo>
                    <a:pt x="218" y="392"/>
                    <a:pt x="218" y="392"/>
                    <a:pt x="218" y="392"/>
                  </a:cubicBezTo>
                  <a:cubicBezTo>
                    <a:pt x="209" y="377"/>
                    <a:pt x="209" y="377"/>
                    <a:pt x="209" y="377"/>
                  </a:cubicBezTo>
                  <a:cubicBezTo>
                    <a:pt x="209" y="361"/>
                    <a:pt x="209" y="361"/>
                    <a:pt x="209" y="361"/>
                  </a:cubicBezTo>
                  <a:cubicBezTo>
                    <a:pt x="227" y="360"/>
                    <a:pt x="232" y="360"/>
                    <a:pt x="250" y="361"/>
                  </a:cubicBezTo>
                  <a:close/>
                  <a:moveTo>
                    <a:pt x="310" y="139"/>
                  </a:moveTo>
                  <a:cubicBezTo>
                    <a:pt x="278" y="145"/>
                    <a:pt x="230" y="151"/>
                    <a:pt x="193" y="129"/>
                  </a:cubicBezTo>
                  <a:cubicBezTo>
                    <a:pt x="178" y="121"/>
                    <a:pt x="157" y="138"/>
                    <a:pt x="139" y="136"/>
                  </a:cubicBezTo>
                  <a:cubicBezTo>
                    <a:pt x="134" y="147"/>
                    <a:pt x="130" y="159"/>
                    <a:pt x="128" y="171"/>
                  </a:cubicBezTo>
                  <a:cubicBezTo>
                    <a:pt x="126" y="181"/>
                    <a:pt x="126" y="181"/>
                    <a:pt x="126" y="181"/>
                  </a:cubicBezTo>
                  <a:cubicBezTo>
                    <a:pt x="115" y="180"/>
                    <a:pt x="115" y="180"/>
                    <a:pt x="115" y="180"/>
                  </a:cubicBezTo>
                  <a:cubicBezTo>
                    <a:pt x="113" y="180"/>
                    <a:pt x="111" y="180"/>
                    <a:pt x="109" y="181"/>
                  </a:cubicBezTo>
                  <a:cubicBezTo>
                    <a:pt x="108" y="181"/>
                    <a:pt x="107" y="182"/>
                    <a:pt x="107" y="182"/>
                  </a:cubicBezTo>
                  <a:cubicBezTo>
                    <a:pt x="107" y="193"/>
                    <a:pt x="108" y="203"/>
                    <a:pt x="111" y="210"/>
                  </a:cubicBezTo>
                  <a:cubicBezTo>
                    <a:pt x="114" y="216"/>
                    <a:pt x="118" y="220"/>
                    <a:pt x="122" y="222"/>
                  </a:cubicBezTo>
                  <a:cubicBezTo>
                    <a:pt x="128" y="224"/>
                    <a:pt x="128" y="224"/>
                    <a:pt x="128" y="224"/>
                  </a:cubicBezTo>
                  <a:cubicBezTo>
                    <a:pt x="130" y="230"/>
                    <a:pt x="130" y="230"/>
                    <a:pt x="130" y="230"/>
                  </a:cubicBezTo>
                  <a:cubicBezTo>
                    <a:pt x="135" y="248"/>
                    <a:pt x="141" y="266"/>
                    <a:pt x="149" y="280"/>
                  </a:cubicBezTo>
                  <a:cubicBezTo>
                    <a:pt x="156" y="294"/>
                    <a:pt x="165" y="304"/>
                    <a:pt x="179" y="310"/>
                  </a:cubicBezTo>
                  <a:cubicBezTo>
                    <a:pt x="184" y="313"/>
                    <a:pt x="202" y="314"/>
                    <a:pt x="220" y="315"/>
                  </a:cubicBezTo>
                  <a:cubicBezTo>
                    <a:pt x="239" y="315"/>
                    <a:pt x="259" y="314"/>
                    <a:pt x="265" y="312"/>
                  </a:cubicBezTo>
                  <a:cubicBezTo>
                    <a:pt x="280" y="306"/>
                    <a:pt x="290" y="296"/>
                    <a:pt x="298" y="282"/>
                  </a:cubicBezTo>
                  <a:cubicBezTo>
                    <a:pt x="307" y="268"/>
                    <a:pt x="313" y="249"/>
                    <a:pt x="318" y="229"/>
                  </a:cubicBezTo>
                  <a:cubicBezTo>
                    <a:pt x="320" y="224"/>
                    <a:pt x="320" y="224"/>
                    <a:pt x="320" y="224"/>
                  </a:cubicBezTo>
                  <a:cubicBezTo>
                    <a:pt x="326" y="221"/>
                    <a:pt x="326" y="221"/>
                    <a:pt x="326" y="221"/>
                  </a:cubicBezTo>
                  <a:cubicBezTo>
                    <a:pt x="330" y="220"/>
                    <a:pt x="334" y="216"/>
                    <a:pt x="336" y="209"/>
                  </a:cubicBezTo>
                  <a:cubicBezTo>
                    <a:pt x="339" y="202"/>
                    <a:pt x="341" y="193"/>
                    <a:pt x="341" y="182"/>
                  </a:cubicBezTo>
                  <a:cubicBezTo>
                    <a:pt x="340" y="182"/>
                    <a:pt x="339" y="181"/>
                    <a:pt x="338" y="181"/>
                  </a:cubicBezTo>
                  <a:cubicBezTo>
                    <a:pt x="336" y="180"/>
                    <a:pt x="334" y="180"/>
                    <a:pt x="333" y="180"/>
                  </a:cubicBezTo>
                  <a:cubicBezTo>
                    <a:pt x="323" y="181"/>
                    <a:pt x="323" y="181"/>
                    <a:pt x="323" y="181"/>
                  </a:cubicBezTo>
                  <a:cubicBezTo>
                    <a:pt x="321" y="171"/>
                    <a:pt x="321" y="171"/>
                    <a:pt x="321" y="171"/>
                  </a:cubicBezTo>
                  <a:cubicBezTo>
                    <a:pt x="319" y="159"/>
                    <a:pt x="315" y="149"/>
                    <a:pt x="310" y="139"/>
                  </a:cubicBezTo>
                  <a:close/>
                </a:path>
              </a:pathLst>
            </a:custGeom>
            <a:solidFill>
              <a:schemeClr val="bg1"/>
            </a:solidFill>
            <a:ln>
              <a:noFill/>
            </a:ln>
            <a:effectLst/>
            <a:extLst>
              <a:ext uri="{91240B29-F687-4F45-9708-019B960494DF}">
                <a14:hiddenLine xmlns:a14="http://schemas.microsoft.com/office/drawing/2010/main" w="9525">
                  <a:solidFill>
                    <a:srgbClr val="000000"/>
                  </a:solidFill>
                  <a:round/>
                </a14:hiddenLine>
              </a:ext>
            </a:extLst>
          </p:spPr>
          <p:txBody>
            <a:bodyPr vert="horz" wrap="square" lIns="121836" tIns="60918" rIns="121836" bIns="60918" numCol="1" anchor="t" anchorCtr="0" compatLnSpc="1"/>
            <a:lstStyle/>
            <a:p>
              <a:pPr algn="l"/>
              <a:endParaRPr lang="zh-CN" altLang="en-US" sz="2400">
                <a:ea typeface="微软雅黑" panose="020B0503020204020204" pitchFamily="34" charset="-122"/>
                <a:sym typeface="微软雅黑" panose="020B0503020204020204" pitchFamily="34" charset="-122"/>
              </a:endParaRPr>
            </a:p>
          </p:txBody>
        </p:sp>
      </p:grpSp>
      <p:cxnSp>
        <p:nvCxnSpPr>
          <p:cNvPr id="71" name="直接连接符 70"/>
          <p:cNvCxnSpPr/>
          <p:nvPr/>
        </p:nvCxnSpPr>
        <p:spPr>
          <a:xfrm>
            <a:off x="8158949" y="3346734"/>
            <a:ext cx="0" cy="929069"/>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17805" y="333375"/>
            <a:ext cx="5123180"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联网发行申请</a:t>
            </a:r>
            <a:r>
              <a:rPr lang="en-US" altLang="zh-CN" sz="2800" dirty="0"/>
              <a:t>-</a:t>
            </a:r>
            <a:r>
              <a:rPr lang="zh-CN" altLang="en-US" sz="2800" dirty="0"/>
              <a:t>自我承诺</a:t>
            </a:r>
            <a:endParaRPr lang="zh-CN" altLang="en-US" sz="2800" dirty="0"/>
          </a:p>
        </p:txBody>
      </p:sp>
      <p:pic>
        <p:nvPicPr>
          <p:cNvPr id="3" name="图片 2"/>
          <p:cNvPicPr>
            <a:picLocks noChangeAspect="1"/>
          </p:cNvPicPr>
          <p:nvPr/>
        </p:nvPicPr>
        <p:blipFill>
          <a:blip r:embed="rId1"/>
          <a:stretch>
            <a:fillRect/>
          </a:stretch>
        </p:blipFill>
        <p:spPr>
          <a:xfrm>
            <a:off x="118745" y="1100455"/>
            <a:ext cx="9483725" cy="54209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4196290" y="1366420"/>
            <a:ext cx="5099179" cy="838555"/>
          </a:xfrm>
          <a:prstGeom prst="rect">
            <a:avLst/>
          </a:prstGeom>
          <a:noFill/>
          <a:ln w="12700">
            <a:solidFill>
              <a:srgbClr val="4EAA76"/>
            </a:solid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5002230" y="1203381"/>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marL="28575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rPr>
              <a:t>经营者信息</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0" name="六边形 39"/>
          <p:cNvSpPr/>
          <p:nvPr/>
        </p:nvSpPr>
        <p:spPr>
          <a:xfrm>
            <a:off x="1101090" y="2827655"/>
            <a:ext cx="1707515" cy="1391285"/>
          </a:xfrm>
          <a:prstGeom prst="hexagon">
            <a:avLst/>
          </a:pr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经营者基本信息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cxnSp>
        <p:nvCxnSpPr>
          <p:cNvPr id="41" name="直接箭头连接符 40"/>
          <p:cNvCxnSpPr>
            <a:stCxn id="40" idx="5"/>
            <a:endCxn id="38" idx="1"/>
          </p:cNvCxnSpPr>
          <p:nvPr/>
        </p:nvCxnSpPr>
        <p:spPr>
          <a:xfrm flipV="1">
            <a:off x="2460700" y="1786004"/>
            <a:ext cx="1735455" cy="104140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40" idx="0"/>
            <a:endCxn id="45" idx="1"/>
          </p:cNvCxnSpPr>
          <p:nvPr/>
        </p:nvCxnSpPr>
        <p:spPr>
          <a:xfrm flipV="1">
            <a:off x="2808491" y="2958471"/>
            <a:ext cx="1387475" cy="56515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0" idx="0"/>
          </p:cNvCxnSpPr>
          <p:nvPr/>
        </p:nvCxnSpPr>
        <p:spPr>
          <a:xfrm>
            <a:off x="2808605" y="3523615"/>
            <a:ext cx="1400175" cy="76073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4" name="TextBox 33"/>
          <p:cNvSpPr txBox="1"/>
          <p:nvPr/>
        </p:nvSpPr>
        <p:spPr>
          <a:xfrm>
            <a:off x="4356100" y="1580515"/>
            <a:ext cx="4803775" cy="546735"/>
          </a:xfrm>
          <a:prstGeom prst="rect">
            <a:avLst/>
          </a:prstGeom>
          <a:noFill/>
        </p:spPr>
        <p:txBody>
          <a:bodyPr wrap="square" lIns="68536" tIns="34267" rIns="68536" bIns="34267" rtlCol="0">
            <a:spAutoFit/>
          </a:bodyPr>
          <a:lstStyle/>
          <a:p>
            <a:pPr>
              <a:lnSpc>
                <a:spcPct val="130000"/>
              </a:lnSpc>
            </a:pPr>
            <a:r>
              <a:rPr lang="zh-CN" altLang="en-US" sz="1200" dirty="0">
                <a:solidFill>
                  <a:schemeClr val="tx1">
                    <a:lumMod val="65000"/>
                    <a:lumOff val="35000"/>
                  </a:schemeClr>
                </a:solidFill>
                <a:ea typeface="微软雅黑" panose="020B0503020204020204" pitchFamily="34" charset="-122"/>
              </a:rPr>
              <a:t>填写经营者信息，如经营者名称、所属行业、工商注册地、工商注册登记日期等信息</a:t>
            </a:r>
            <a:r>
              <a:rPr lang="zh-CN" sz="1200" dirty="0">
                <a:solidFill>
                  <a:schemeClr val="tx1">
                    <a:lumMod val="65000"/>
                    <a:lumOff val="35000"/>
                  </a:schemeClr>
                </a:solidFill>
                <a:ea typeface="微软雅黑" panose="020B0503020204020204" pitchFamily="34" charset="-122"/>
              </a:rPr>
              <a:t>。</a:t>
            </a:r>
            <a:endParaRPr lang="zh-CN" sz="1200" dirty="0">
              <a:solidFill>
                <a:schemeClr val="tx1">
                  <a:lumMod val="65000"/>
                  <a:lumOff val="35000"/>
                </a:schemeClr>
              </a:solidFill>
              <a:ea typeface="微软雅黑" panose="020B0503020204020204" pitchFamily="34" charset="-122"/>
            </a:endParaRPr>
          </a:p>
        </p:txBody>
      </p:sp>
      <p:sp>
        <p:nvSpPr>
          <p:cNvPr id="45" name="矩形 44"/>
          <p:cNvSpPr/>
          <p:nvPr/>
        </p:nvSpPr>
        <p:spPr>
          <a:xfrm>
            <a:off x="4196290" y="2538934"/>
            <a:ext cx="5099179" cy="838555"/>
          </a:xfrm>
          <a:prstGeom prst="rect">
            <a:avLst/>
          </a:prstGeom>
          <a:noFill/>
          <a:ln w="12700">
            <a:solidFill>
              <a:srgbClr val="3D485D"/>
            </a:solid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6" name="矩形 45"/>
          <p:cNvSpPr/>
          <p:nvPr/>
        </p:nvSpPr>
        <p:spPr>
          <a:xfrm>
            <a:off x="5002230" y="2383571"/>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36" tIns="34267" rIns="68536" bIns="34267" numCol="1" spcCol="0" rtlCol="0" fromWordArt="0" anchor="ctr" anchorCtr="0" forceAA="0" compatLnSpc="1">
            <a:noAutofit/>
          </a:bodyPr>
          <a:lstStyle/>
          <a:p>
            <a:pPr marL="285750" lvl="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sym typeface="+mn-ea"/>
              </a:rPr>
              <a:t>经营者经营情况</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7" name="TextBox 36"/>
          <p:cNvSpPr txBox="1"/>
          <p:nvPr/>
        </p:nvSpPr>
        <p:spPr>
          <a:xfrm>
            <a:off x="4491627" y="2756730"/>
            <a:ext cx="4533964" cy="746760"/>
          </a:xfrm>
          <a:prstGeom prst="rect">
            <a:avLst/>
          </a:prstGeom>
          <a:noFill/>
        </p:spPr>
        <p:txBody>
          <a:bodyPr wrap="square" lIns="68536" tIns="34267" rIns="68536" bIns="34267" rtlCol="0">
            <a:spAutoFit/>
          </a:bodyPr>
          <a:lstStyle/>
          <a:p>
            <a:pPr>
              <a:lnSpc>
                <a:spcPct val="130000"/>
              </a:lnSpc>
            </a:pPr>
            <a:r>
              <a:rPr lang="zh-CN" altLang="en-US" sz="1200" dirty="0">
                <a:solidFill>
                  <a:schemeClr val="tx1">
                    <a:lumMod val="65000"/>
                    <a:lumOff val="35000"/>
                  </a:schemeClr>
                </a:solidFill>
                <a:ea typeface="微软雅黑" panose="020B0503020204020204" pitchFamily="34" charset="-122"/>
              </a:rPr>
              <a:t>填写经营者经营情况，如上季营业收入、上季利润、上年度发卡金额等信息</a:t>
            </a:r>
            <a:r>
              <a:rPr lang="zh-CN" sz="1200" dirty="0">
                <a:solidFill>
                  <a:schemeClr val="tx1">
                    <a:lumMod val="65000"/>
                    <a:lumOff val="35000"/>
                  </a:schemeClr>
                </a:solidFill>
                <a:ea typeface="微软雅黑" panose="020B0503020204020204" pitchFamily="34" charset="-122"/>
              </a:rPr>
              <a:t>。</a:t>
            </a:r>
            <a:endParaRPr lang="zh-CN" sz="1200" dirty="0">
              <a:solidFill>
                <a:schemeClr val="tx1">
                  <a:lumMod val="65000"/>
                  <a:lumOff val="35000"/>
                </a:schemeClr>
              </a:solidFill>
              <a:ea typeface="微软雅黑" panose="020B0503020204020204" pitchFamily="34" charset="-122"/>
              <a:sym typeface="+mn-ea"/>
            </a:endParaRPr>
          </a:p>
          <a:p>
            <a:pPr>
              <a:lnSpc>
                <a:spcPct val="130000"/>
              </a:lnSpc>
            </a:pPr>
            <a:endParaRPr lang="zh-CN" altLang="en-US" sz="1000" dirty="0">
              <a:solidFill>
                <a:schemeClr val="tx1">
                  <a:lumMod val="65000"/>
                  <a:lumOff val="35000"/>
                </a:schemeClr>
              </a:solidFill>
              <a:ea typeface="微软雅黑" panose="020B0503020204020204" pitchFamily="34" charset="-122"/>
            </a:endParaRPr>
          </a:p>
        </p:txBody>
      </p:sp>
      <p:sp>
        <p:nvSpPr>
          <p:cNvPr id="48" name="矩形 47"/>
          <p:cNvSpPr/>
          <p:nvPr/>
        </p:nvSpPr>
        <p:spPr>
          <a:xfrm>
            <a:off x="4196080" y="3732530"/>
            <a:ext cx="5099050" cy="1003300"/>
          </a:xfrm>
          <a:prstGeom prst="rect">
            <a:avLst/>
          </a:prstGeom>
          <a:noFill/>
          <a:ln w="12700">
            <a:solidFill>
              <a:srgbClr val="4EAA76"/>
            </a:solid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9" name="矩形 48"/>
          <p:cNvSpPr/>
          <p:nvPr/>
        </p:nvSpPr>
        <p:spPr>
          <a:xfrm>
            <a:off x="5002230" y="3577010"/>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36" tIns="34267" rIns="68536" bIns="34267" numCol="1" spcCol="0" rtlCol="0" fromWordArt="0" anchor="ctr" anchorCtr="0" forceAA="0" compatLnSpc="1">
            <a:noAutofit/>
          </a:bodyPr>
          <a:lstStyle/>
          <a:p>
            <a:pPr marL="285750" lvl="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sym typeface="+mn-ea"/>
              </a:rPr>
              <a:t>资金管理</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50" name="TextBox 39"/>
          <p:cNvSpPr txBox="1"/>
          <p:nvPr/>
        </p:nvSpPr>
        <p:spPr>
          <a:xfrm>
            <a:off x="4491355" y="3950335"/>
            <a:ext cx="4803775" cy="546735"/>
          </a:xfrm>
          <a:prstGeom prst="rect">
            <a:avLst/>
          </a:prstGeom>
          <a:noFill/>
        </p:spPr>
        <p:txBody>
          <a:bodyPr wrap="square" lIns="68536" tIns="34267" rIns="68536" bIns="34267" rtlCol="0">
            <a:spAutoFit/>
          </a:bodyPr>
          <a:lstStyle/>
          <a:p>
            <a:pPr>
              <a:lnSpc>
                <a:spcPct val="130000"/>
              </a:lnSpc>
            </a:pPr>
            <a:r>
              <a:rPr lang="zh-CN" altLang="en-US" sz="1200" dirty="0">
                <a:solidFill>
                  <a:schemeClr val="tx1">
                    <a:lumMod val="65000"/>
                    <a:lumOff val="35000"/>
                  </a:schemeClr>
                </a:solidFill>
                <a:ea typeface="微软雅黑" panose="020B0503020204020204" pitchFamily="34" charset="-122"/>
              </a:rPr>
              <a:t>填写经营者采用专用存管账户的，或者采用履约保证保险或者专业担保机构保函方式的应当在协同监管平台上备案</a:t>
            </a:r>
            <a:endParaRPr lang="zh-CN" altLang="en-US" sz="1200" dirty="0">
              <a:solidFill>
                <a:schemeClr val="tx1">
                  <a:lumMod val="65000"/>
                  <a:lumOff val="35000"/>
                </a:schemeClr>
              </a:solidFill>
              <a:ea typeface="微软雅黑" panose="020B0503020204020204" pitchFamily="34" charset="-122"/>
            </a:endParaRPr>
          </a:p>
        </p:txBody>
      </p:sp>
      <p:sp>
        <p:nvSpPr>
          <p:cNvPr id="94" name="TextBox 93"/>
          <p:cNvSpPr txBox="1"/>
          <p:nvPr/>
        </p:nvSpPr>
        <p:spPr>
          <a:xfrm>
            <a:off x="230505" y="333375"/>
            <a:ext cx="568134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联网发行申请</a:t>
            </a:r>
            <a:r>
              <a:rPr lang="en-US" altLang="zh-CN" sz="2800" dirty="0"/>
              <a:t>-</a:t>
            </a:r>
            <a:r>
              <a:rPr lang="zh-CN" altLang="en-US" sz="2800" dirty="0"/>
              <a:t>经营者基本信息</a:t>
            </a:r>
            <a:endParaRPr lang="zh-CN" altLang="en-US" sz="2800" dirty="0"/>
          </a:p>
        </p:txBody>
      </p:sp>
      <p:sp>
        <p:nvSpPr>
          <p:cNvPr id="2" name="矩形 1"/>
          <p:cNvSpPr/>
          <p:nvPr/>
        </p:nvSpPr>
        <p:spPr>
          <a:xfrm>
            <a:off x="4208990" y="4964634"/>
            <a:ext cx="5099179" cy="838555"/>
          </a:xfrm>
          <a:prstGeom prst="rect">
            <a:avLst/>
          </a:prstGeom>
          <a:noFill/>
          <a:ln w="12700">
            <a:solidFill>
              <a:srgbClr val="3D485D"/>
            </a:solid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5014930" y="4809271"/>
            <a:ext cx="3512758" cy="327240"/>
          </a:xfrm>
          <a:prstGeom prst="rect">
            <a:avLst/>
          </a:prstGeom>
          <a:solidFill>
            <a:srgbClr val="37609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68536" tIns="34267" rIns="68536" bIns="34267" numCol="1" spcCol="0" rtlCol="0" fromWordArt="0" anchor="ctr" anchorCtr="0" forceAA="0" compatLnSpc="1">
            <a:noAutofit/>
          </a:bodyPr>
          <a:lstStyle/>
          <a:p>
            <a:pPr marL="285750" lvl="0" indent="-285750" algn="ctr">
              <a:buFont typeface="Wingdings" panose="05000000000000000000" charset="0"/>
              <a:buChar char=""/>
            </a:pPr>
            <a:r>
              <a:rPr lang="zh-CN" altLang="en-US" sz="1600" b="1" dirty="0">
                <a:solidFill>
                  <a:schemeClr val="bg1"/>
                </a:solidFill>
                <a:latin typeface="微软雅黑" panose="020B0503020204020204" pitchFamily="34" charset="-122"/>
                <a:ea typeface="微软雅黑" panose="020B0503020204020204" pitchFamily="34" charset="-122"/>
                <a:sym typeface="+mn-ea"/>
              </a:rPr>
              <a:t>上传资料</a:t>
            </a:r>
            <a:endParaRPr lang="zh-CN" altLang="en-US" sz="1600" b="1" dirty="0">
              <a:solidFill>
                <a:schemeClr val="bg1"/>
              </a:solidFill>
              <a:latin typeface="微软雅黑" panose="020B0503020204020204" pitchFamily="34" charset="-122"/>
              <a:ea typeface="微软雅黑" panose="020B0503020204020204" pitchFamily="34" charset="-122"/>
              <a:sym typeface="+mn-ea"/>
            </a:endParaRPr>
          </a:p>
        </p:txBody>
      </p:sp>
      <p:sp>
        <p:nvSpPr>
          <p:cNvPr id="4" name="TextBox 36"/>
          <p:cNvSpPr txBox="1"/>
          <p:nvPr/>
        </p:nvSpPr>
        <p:spPr>
          <a:xfrm>
            <a:off x="4491627" y="5184970"/>
            <a:ext cx="4533964" cy="546735"/>
          </a:xfrm>
          <a:prstGeom prst="rect">
            <a:avLst/>
          </a:prstGeom>
          <a:noFill/>
        </p:spPr>
        <p:txBody>
          <a:bodyPr wrap="square" lIns="68536" tIns="34267" rIns="68536" bIns="34267" rtlCol="0">
            <a:spAutoFit/>
          </a:bodyPr>
          <a:lstStyle/>
          <a:p>
            <a:pPr>
              <a:lnSpc>
                <a:spcPct val="130000"/>
              </a:lnSpc>
            </a:pPr>
            <a:r>
              <a:rPr lang="zh-CN" altLang="en-US" sz="1200" dirty="0">
                <a:solidFill>
                  <a:schemeClr val="tx1">
                    <a:lumMod val="65000"/>
                    <a:lumOff val="35000"/>
                  </a:schemeClr>
                </a:solidFill>
                <a:ea typeface="微软雅黑" panose="020B0503020204020204" pitchFamily="34" charset="-122"/>
              </a:rPr>
              <a:t>上传经营者主体负责人身份证明、财务报表、售卡章程和协议等资料</a:t>
            </a:r>
            <a:r>
              <a:rPr lang="zh-CN" sz="1200" dirty="0">
                <a:solidFill>
                  <a:schemeClr val="tx1">
                    <a:lumMod val="65000"/>
                    <a:lumOff val="35000"/>
                  </a:schemeClr>
                </a:solidFill>
                <a:ea typeface="微软雅黑" panose="020B0503020204020204" pitchFamily="34" charset="-122"/>
              </a:rPr>
              <a:t>。</a:t>
            </a:r>
            <a:endParaRPr lang="zh-CN" sz="1200" dirty="0">
              <a:solidFill>
                <a:schemeClr val="tx1">
                  <a:lumMod val="65000"/>
                  <a:lumOff val="35000"/>
                </a:schemeClr>
              </a:solidFill>
              <a:ea typeface="微软雅黑" panose="020B0503020204020204" pitchFamily="34" charset="-122"/>
              <a:sym typeface="+mn-ea"/>
            </a:endParaRPr>
          </a:p>
        </p:txBody>
      </p:sp>
      <p:cxnSp>
        <p:nvCxnSpPr>
          <p:cNvPr id="5" name="直接箭头连接符 4"/>
          <p:cNvCxnSpPr>
            <a:stCxn id="40" idx="1"/>
          </p:cNvCxnSpPr>
          <p:nvPr/>
        </p:nvCxnSpPr>
        <p:spPr>
          <a:xfrm>
            <a:off x="2460625" y="4218940"/>
            <a:ext cx="1748155" cy="1270000"/>
          </a:xfrm>
          <a:prstGeom prst="straightConnector1">
            <a:avLst/>
          </a:prstGeom>
          <a:ln>
            <a:solidFill>
              <a:schemeClr val="tx1">
                <a:lumMod val="50000"/>
                <a:lumOff val="50000"/>
              </a:schemeClr>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17805" y="333375"/>
            <a:ext cx="5207635" cy="521970"/>
          </a:xfrm>
          <a:prstGeom prst="rect">
            <a:avLst/>
          </a:prstGeom>
          <a:noFill/>
        </p:spPr>
        <p:txBody>
          <a:bodyPr wrap="square" rtlCol="0">
            <a:spAutoFit/>
          </a:bodyPr>
          <a:lstStyle/>
          <a:p>
            <a:pPr marL="457200" indent="-457200">
              <a:buFont typeface="Wingdings" panose="05000000000000000000" charset="0"/>
              <a:buChar char=""/>
            </a:pPr>
            <a:r>
              <a:rPr lang="zh-CN" altLang="en-US" sz="2800" b="1" dirty="0">
                <a:solidFill>
                  <a:srgbClr val="0070C0"/>
                </a:solidFill>
                <a:latin typeface="微软雅黑" panose="020B0503020204020204" pitchFamily="34" charset="-122"/>
                <a:ea typeface="微软雅黑" panose="020B0503020204020204" pitchFamily="34" charset="-122"/>
              </a:rPr>
              <a:t>联网发行申请</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上传资料</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17805" y="3449955"/>
            <a:ext cx="11718290" cy="438150"/>
            <a:chOff x="534438" y="3368953"/>
            <a:chExt cx="10944224" cy="438144"/>
          </a:xfrm>
          <a:solidFill>
            <a:schemeClr val="accent1">
              <a:lumMod val="75000"/>
            </a:schemeClr>
          </a:solidFill>
        </p:grpSpPr>
        <p:sp>
          <p:nvSpPr>
            <p:cNvPr id="13" name="矩形 12"/>
            <p:cNvSpPr/>
            <p:nvPr/>
          </p:nvSpPr>
          <p:spPr>
            <a:xfrm>
              <a:off x="11049789" y="3503489"/>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nvGrpSpPr>
            <p:cNvPr id="14" name="组合 13"/>
            <p:cNvGrpSpPr/>
            <p:nvPr/>
          </p:nvGrpSpPr>
          <p:grpSpPr>
            <a:xfrm>
              <a:off x="534438" y="3368953"/>
              <a:ext cx="10944224" cy="438144"/>
              <a:chOff x="623889" y="3209929"/>
              <a:chExt cx="10944224" cy="438144"/>
            </a:xfrm>
            <a:grpFill/>
          </p:grpSpPr>
          <p:sp>
            <p:nvSpPr>
              <p:cNvPr id="19" name="矩形 18"/>
              <p:cNvSpPr/>
              <p:nvPr/>
            </p:nvSpPr>
            <p:spPr>
              <a:xfrm>
                <a:off x="623889" y="3344465"/>
                <a:ext cx="5039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矩形 19"/>
              <p:cNvSpPr/>
              <p:nvPr/>
            </p:nvSpPr>
            <p:spPr>
              <a:xfrm>
                <a:off x="717047"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矩形 20"/>
              <p:cNvSpPr/>
              <p:nvPr/>
            </p:nvSpPr>
            <p:spPr>
              <a:xfrm>
                <a:off x="866901"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2" name="矩形 21"/>
              <p:cNvSpPr/>
              <p:nvPr/>
            </p:nvSpPr>
            <p:spPr>
              <a:xfrm>
                <a:off x="1108099" y="3344465"/>
                <a:ext cx="9613876"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8" name="矩形 27"/>
              <p:cNvSpPr/>
              <p:nvPr/>
            </p:nvSpPr>
            <p:spPr>
              <a:xfrm>
                <a:off x="10994902" y="3344465"/>
                <a:ext cx="107093"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矩形 29"/>
              <p:cNvSpPr/>
              <p:nvPr/>
            </p:nvSpPr>
            <p:spPr>
              <a:xfrm>
                <a:off x="10759220" y="3344465"/>
                <a:ext cx="198437" cy="16906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等腰三角形 30"/>
              <p:cNvSpPr/>
              <p:nvPr/>
            </p:nvSpPr>
            <p:spPr>
              <a:xfrm rot="5400000">
                <a:off x="11159803" y="3239763"/>
                <a:ext cx="438144" cy="37847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cxnSp>
        <p:nvCxnSpPr>
          <p:cNvPr id="32" name="肘形连接符 31"/>
          <p:cNvCxnSpPr>
            <a:stCxn id="34" idx="3"/>
            <a:endCxn id="37" idx="1"/>
          </p:cNvCxnSpPr>
          <p:nvPr/>
        </p:nvCxnSpPr>
        <p:spPr>
          <a:xfrm rot="16200000">
            <a:off x="306070" y="2654935"/>
            <a:ext cx="962660" cy="393700"/>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sp>
        <p:nvSpPr>
          <p:cNvPr id="34" name="六边形 33"/>
          <p:cNvSpPr/>
          <p:nvPr/>
        </p:nvSpPr>
        <p:spPr>
          <a:xfrm rot="5400000">
            <a:off x="252730" y="3379470"/>
            <a:ext cx="676275" cy="582930"/>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grpSp>
        <p:nvGrpSpPr>
          <p:cNvPr id="36" name="组合 35"/>
          <p:cNvGrpSpPr/>
          <p:nvPr/>
        </p:nvGrpSpPr>
        <p:grpSpPr>
          <a:xfrm>
            <a:off x="984338" y="1604433"/>
            <a:ext cx="1412272" cy="1531797"/>
            <a:chOff x="1853741" y="1952625"/>
            <a:chExt cx="1413335" cy="876262"/>
          </a:xfrm>
          <a:solidFill>
            <a:schemeClr val="bg1">
              <a:lumMod val="85000"/>
            </a:schemeClr>
          </a:solidFill>
        </p:grpSpPr>
        <p:sp>
          <p:nvSpPr>
            <p:cNvPr id="37" name="矩形 36"/>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srgbClr val="262626"/>
                </a:solidFill>
              </a:endParaRPr>
            </a:p>
          </p:txBody>
        </p:sp>
        <p:sp>
          <p:nvSpPr>
            <p:cNvPr id="38" name="文本框 66"/>
            <p:cNvSpPr txBox="1"/>
            <p:nvPr/>
          </p:nvSpPr>
          <p:spPr>
            <a:xfrm>
              <a:off x="1853742" y="1997871"/>
              <a:ext cx="1413334" cy="439533"/>
            </a:xfrm>
            <a:prstGeom prst="rect">
              <a:avLst/>
            </a:prstGeom>
            <a:grpFill/>
          </p:spPr>
          <p:txBody>
            <a:bodyPr wrap="square" rtlCol="0">
              <a:spAutoFit/>
            </a:bodyPr>
            <a:lstStyle/>
            <a:p>
              <a:pPr algn="just"/>
              <a:r>
                <a:rPr lang="zh-CN" altLang="en-US" sz="1465" dirty="0">
                  <a:solidFill>
                    <a:srgbClr val="262626"/>
                  </a:solidFill>
                  <a:latin typeface="微软雅黑" panose="020B0503020204020204" pitchFamily="34" charset="-122"/>
                  <a:ea typeface="微软雅黑" panose="020B0503020204020204" pitchFamily="34" charset="-122"/>
                </a:rPr>
                <a:t>经营者主体负责人（法人代表）身份证明</a:t>
              </a:r>
              <a:endParaRPr lang="zh-CN" altLang="en-US" sz="1465" dirty="0">
                <a:solidFill>
                  <a:srgbClr val="262626"/>
                </a:solidFill>
                <a:latin typeface="微软雅黑" panose="020B0503020204020204" pitchFamily="34" charset="-122"/>
                <a:ea typeface="微软雅黑" panose="020B0503020204020204" pitchFamily="34" charset="-122"/>
              </a:endParaRPr>
            </a:p>
          </p:txBody>
        </p:sp>
      </p:grpSp>
      <p:cxnSp>
        <p:nvCxnSpPr>
          <p:cNvPr id="39" name="肘形连接符 38"/>
          <p:cNvCxnSpPr/>
          <p:nvPr/>
        </p:nvCxnSpPr>
        <p:spPr>
          <a:xfrm rot="16200000">
            <a:off x="3079433" y="2275523"/>
            <a:ext cx="962660" cy="1152525"/>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0" name="组合 39"/>
          <p:cNvGrpSpPr/>
          <p:nvPr/>
        </p:nvGrpSpPr>
        <p:grpSpPr>
          <a:xfrm>
            <a:off x="2665557" y="3332878"/>
            <a:ext cx="700463" cy="676079"/>
            <a:chOff x="1082183" y="3090803"/>
            <a:chExt cx="700992" cy="676392"/>
          </a:xfrm>
          <a:solidFill>
            <a:srgbClr val="414455"/>
          </a:solidFill>
        </p:grpSpPr>
        <p:sp>
          <p:nvSpPr>
            <p:cNvPr id="41" name="六边形 40"/>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42" name="文本框 72"/>
            <p:cNvSpPr txBox="1"/>
            <p:nvPr/>
          </p:nvSpPr>
          <p:spPr>
            <a:xfrm>
              <a:off x="1082183" y="3298193"/>
              <a:ext cx="700992"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3</a:t>
              </a:r>
              <a:endParaRPr 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491035" y="1604427"/>
            <a:ext cx="1412272" cy="1531796"/>
            <a:chOff x="1853741" y="1952625"/>
            <a:chExt cx="1413335" cy="876262"/>
          </a:xfrm>
          <a:solidFill>
            <a:schemeClr val="bg1">
              <a:lumMod val="85000"/>
            </a:schemeClr>
          </a:solidFill>
        </p:grpSpPr>
        <p:sp>
          <p:nvSpPr>
            <p:cNvPr id="44" name="矩形 4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45" name="文本框 75"/>
            <p:cNvSpPr txBox="1"/>
            <p:nvPr/>
          </p:nvSpPr>
          <p:spPr>
            <a:xfrm>
              <a:off x="1853742" y="1997872"/>
              <a:ext cx="1413334" cy="568488"/>
            </a:xfrm>
            <a:prstGeom prst="rect">
              <a:avLst/>
            </a:prstGeom>
            <a:grpFill/>
          </p:spPr>
          <p:txBody>
            <a:bodyPr wrap="square" rtlCol="0">
              <a:spAutoFit/>
            </a:bodyPr>
            <a:lstStyle>
              <a:defPPr>
                <a:defRPr lang="zh-CN"/>
              </a:defPPr>
              <a:lvl1pPr algn="just">
                <a:defRPr sz="1200">
                  <a:solidFill>
                    <a:schemeClr val="bg1"/>
                  </a:soli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实体卡样本（如发行实体卡，上传实体卡正反面）</a:t>
              </a:r>
              <a:endParaRPr lang="zh-CN" altLang="en-US" sz="1465" dirty="0">
                <a:solidFill>
                  <a:srgbClr val="262626"/>
                </a:solidFill>
              </a:endParaRPr>
            </a:p>
          </p:txBody>
        </p:sp>
      </p:grpSp>
      <p:cxnSp>
        <p:nvCxnSpPr>
          <p:cNvPr id="46" name="肘形连接符 45"/>
          <p:cNvCxnSpPr/>
          <p:nvPr/>
        </p:nvCxnSpPr>
        <p:spPr>
          <a:xfrm rot="16200000">
            <a:off x="5657533" y="2275523"/>
            <a:ext cx="962660" cy="1152525"/>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5189800" y="3332878"/>
            <a:ext cx="680903" cy="676079"/>
            <a:chOff x="1027931" y="3090803"/>
            <a:chExt cx="681417" cy="676392"/>
          </a:xfrm>
          <a:solidFill>
            <a:srgbClr val="414455"/>
          </a:solidFill>
        </p:grpSpPr>
        <p:sp>
          <p:nvSpPr>
            <p:cNvPr id="48" name="六边形 47"/>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49" name="文本框 79"/>
            <p:cNvSpPr txBox="1"/>
            <p:nvPr/>
          </p:nvSpPr>
          <p:spPr>
            <a:xfrm>
              <a:off x="1027931" y="3298193"/>
              <a:ext cx="681417"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5</a:t>
              </a:r>
              <a:endParaRPr 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6069486" y="1604427"/>
            <a:ext cx="1412272" cy="1531796"/>
            <a:chOff x="1853741" y="1952625"/>
            <a:chExt cx="1413335" cy="876262"/>
          </a:xfrm>
          <a:solidFill>
            <a:schemeClr val="bg1">
              <a:lumMod val="85000"/>
            </a:schemeClr>
          </a:solidFill>
        </p:grpSpPr>
        <p:sp>
          <p:nvSpPr>
            <p:cNvPr id="51" name="矩形 50"/>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52" name="文本框 82"/>
            <p:cNvSpPr txBox="1"/>
            <p:nvPr/>
          </p:nvSpPr>
          <p:spPr>
            <a:xfrm>
              <a:off x="1853742" y="1997872"/>
              <a:ext cx="1413334" cy="439534"/>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预付卡购卡章程和协议（盖章）</a:t>
              </a:r>
              <a:endParaRPr lang="zh-CN" altLang="en-US" sz="1465" dirty="0">
                <a:solidFill>
                  <a:srgbClr val="262626"/>
                </a:solidFill>
              </a:endParaRPr>
            </a:p>
          </p:txBody>
        </p:sp>
      </p:grpSp>
      <p:cxnSp>
        <p:nvCxnSpPr>
          <p:cNvPr id="53" name="肘形连接符 52"/>
          <p:cNvCxnSpPr/>
          <p:nvPr/>
        </p:nvCxnSpPr>
        <p:spPr>
          <a:xfrm rot="16200000">
            <a:off x="8164513" y="2275523"/>
            <a:ext cx="962660" cy="1152525"/>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7780051" y="3332878"/>
            <a:ext cx="719538" cy="676079"/>
            <a:chOff x="1039738" y="3090803"/>
            <a:chExt cx="720080" cy="676392"/>
          </a:xfrm>
          <a:solidFill>
            <a:srgbClr val="414455"/>
          </a:solidFill>
        </p:grpSpPr>
        <p:sp>
          <p:nvSpPr>
            <p:cNvPr id="55" name="六边形 54"/>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56" name="文本框 86"/>
            <p:cNvSpPr txBox="1"/>
            <p:nvPr/>
          </p:nvSpPr>
          <p:spPr>
            <a:xfrm>
              <a:off x="1039738" y="3298193"/>
              <a:ext cx="720080"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7</a:t>
              </a:r>
              <a:endParaRPr 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8432673" y="1389162"/>
            <a:ext cx="1412272" cy="1531796"/>
            <a:chOff x="1853741" y="1952625"/>
            <a:chExt cx="1413335" cy="876262"/>
          </a:xfrm>
          <a:solidFill>
            <a:schemeClr val="bg1">
              <a:lumMod val="85000"/>
            </a:schemeClr>
          </a:solidFill>
        </p:grpSpPr>
        <p:sp>
          <p:nvSpPr>
            <p:cNvPr id="58" name="矩形 57"/>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59" name="文本框 89"/>
            <p:cNvSpPr txBox="1"/>
            <p:nvPr/>
          </p:nvSpPr>
          <p:spPr>
            <a:xfrm>
              <a:off x="1853742" y="1997872"/>
              <a:ext cx="1413334" cy="56848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经审计机构审计的上一年度财务报表（加盖公章）</a:t>
              </a:r>
              <a:endParaRPr lang="zh-CN" altLang="en-US" sz="1465" dirty="0">
                <a:solidFill>
                  <a:srgbClr val="262626"/>
                </a:solidFill>
              </a:endParaRPr>
            </a:p>
          </p:txBody>
        </p:sp>
      </p:grpSp>
      <p:cxnSp>
        <p:nvCxnSpPr>
          <p:cNvPr id="60" name="肘形连接符 59"/>
          <p:cNvCxnSpPr/>
          <p:nvPr/>
        </p:nvCxnSpPr>
        <p:spPr>
          <a:xfrm rot="5400000" flipV="1">
            <a:off x="1692593" y="4011613"/>
            <a:ext cx="1156970" cy="1152525"/>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1493773" y="3332878"/>
            <a:ext cx="700461" cy="676079"/>
            <a:chOff x="1056092" y="3090803"/>
            <a:chExt cx="700988" cy="676392"/>
          </a:xfrm>
          <a:solidFill>
            <a:srgbClr val="414455"/>
          </a:solidFill>
        </p:grpSpPr>
        <p:sp>
          <p:nvSpPr>
            <p:cNvPr id="62" name="六边形 61"/>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63" name="文本框 93"/>
            <p:cNvSpPr txBox="1"/>
            <p:nvPr/>
          </p:nvSpPr>
          <p:spPr>
            <a:xfrm>
              <a:off x="1056092" y="3298193"/>
              <a:ext cx="700988" cy="255388"/>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2</a:t>
              </a:r>
              <a:endParaRPr lang="en-US" altLang="zh-CN" sz="1065"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2273565" y="4373054"/>
            <a:ext cx="1412272" cy="1586249"/>
            <a:chOff x="1853741" y="1952625"/>
            <a:chExt cx="1413335" cy="876262"/>
          </a:xfrm>
          <a:solidFill>
            <a:schemeClr val="bg1">
              <a:lumMod val="85000"/>
            </a:schemeClr>
          </a:solidFill>
        </p:grpSpPr>
        <p:sp>
          <p:nvSpPr>
            <p:cNvPr id="65" name="矩形 64"/>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66" name="文本框 96"/>
            <p:cNvSpPr txBox="1"/>
            <p:nvPr/>
          </p:nvSpPr>
          <p:spPr>
            <a:xfrm>
              <a:off x="1853742" y="1997872"/>
              <a:ext cx="1413334" cy="673851"/>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just"/>
              <a:r>
                <a:rPr lang="zh-CN" altLang="en-US" sz="1465" dirty="0">
                  <a:solidFill>
                    <a:srgbClr val="262626"/>
                  </a:solidFill>
                  <a:sym typeface="微软雅黑" panose="020B0503020204020204" pitchFamily="34" charset="-122"/>
                </a:rPr>
                <a:t>经营者法人营业执照（工商行政管理局签发，并经本年度年检有限）</a:t>
              </a:r>
              <a:r>
                <a:rPr lang="zh-CN" altLang="en-US" sz="1465" dirty="0">
                  <a:solidFill>
                    <a:srgbClr val="262626"/>
                  </a:solidFill>
                </a:rPr>
                <a:t>。</a:t>
              </a:r>
              <a:endParaRPr lang="zh-CN" altLang="en-US" sz="1465" dirty="0">
                <a:solidFill>
                  <a:srgbClr val="262626"/>
                </a:solidFill>
              </a:endParaRPr>
            </a:p>
          </p:txBody>
        </p:sp>
      </p:grpSp>
      <p:cxnSp>
        <p:nvCxnSpPr>
          <p:cNvPr id="67" name="肘形连接符 66"/>
          <p:cNvCxnSpPr/>
          <p:nvPr/>
        </p:nvCxnSpPr>
        <p:spPr>
          <a:xfrm rot="5400000" flipV="1">
            <a:off x="4271328" y="4011613"/>
            <a:ext cx="1156970" cy="1152525"/>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3941949" y="3332878"/>
            <a:ext cx="700461" cy="676079"/>
            <a:chOff x="1069340" y="3090803"/>
            <a:chExt cx="700989" cy="676392"/>
          </a:xfrm>
          <a:solidFill>
            <a:srgbClr val="414455"/>
          </a:solidFill>
        </p:grpSpPr>
        <p:sp>
          <p:nvSpPr>
            <p:cNvPr id="69" name="六边形 68"/>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70" name="文本框 101"/>
            <p:cNvSpPr txBox="1"/>
            <p:nvPr/>
          </p:nvSpPr>
          <p:spPr>
            <a:xfrm>
              <a:off x="1069340" y="3298193"/>
              <a:ext cx="700989"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4</a:t>
              </a:r>
              <a:endParaRPr 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4708506" y="4373054"/>
            <a:ext cx="1412272" cy="1586249"/>
            <a:chOff x="1853741" y="1952625"/>
            <a:chExt cx="1413335" cy="876262"/>
          </a:xfrm>
          <a:solidFill>
            <a:schemeClr val="bg1">
              <a:lumMod val="85000"/>
            </a:schemeClr>
          </a:solidFill>
        </p:grpSpPr>
        <p:sp>
          <p:nvSpPr>
            <p:cNvPr id="72" name="矩形 71"/>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73" name="文本框 104"/>
            <p:cNvSpPr txBox="1"/>
            <p:nvPr/>
          </p:nvSpPr>
          <p:spPr>
            <a:xfrm>
              <a:off x="1853742" y="1997872"/>
              <a:ext cx="1413334" cy="79837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电子卡信息样本（若发行电子卡，请上传电子卡编号规则使用说明书文档）</a:t>
              </a:r>
              <a:endParaRPr lang="zh-CN" altLang="en-US" sz="1465" dirty="0">
                <a:solidFill>
                  <a:srgbClr val="262626"/>
                </a:solidFill>
              </a:endParaRPr>
            </a:p>
          </p:txBody>
        </p:sp>
      </p:grpSp>
      <p:cxnSp>
        <p:nvCxnSpPr>
          <p:cNvPr id="74" name="肘形连接符 73"/>
          <p:cNvCxnSpPr/>
          <p:nvPr/>
        </p:nvCxnSpPr>
        <p:spPr>
          <a:xfrm rot="5400000" flipV="1">
            <a:off x="6884035" y="3977640"/>
            <a:ext cx="1089025" cy="1152525"/>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6505098" y="3332878"/>
            <a:ext cx="700461" cy="676079"/>
            <a:chOff x="1054022" y="3090803"/>
            <a:chExt cx="700988" cy="676392"/>
          </a:xfrm>
          <a:solidFill>
            <a:srgbClr val="414455"/>
          </a:solidFill>
        </p:grpSpPr>
        <p:sp>
          <p:nvSpPr>
            <p:cNvPr id="76" name="六边形 75"/>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77" name="文本框 108"/>
            <p:cNvSpPr txBox="1"/>
            <p:nvPr/>
          </p:nvSpPr>
          <p:spPr>
            <a:xfrm>
              <a:off x="1054022" y="3298193"/>
              <a:ext cx="700988"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6</a:t>
              </a:r>
              <a:endParaRPr lang="en-US" sz="1065" dirty="0">
                <a:solidFill>
                  <a:schemeClr val="bg1"/>
                </a:solidFill>
                <a:latin typeface="微软雅黑" panose="020B0503020204020204" pitchFamily="34" charset="-122"/>
                <a:ea typeface="微软雅黑" panose="020B0503020204020204" pitchFamily="34" charset="-122"/>
              </a:endParaRPr>
            </a:p>
          </p:txBody>
        </p:sp>
      </p:grpSp>
      <p:grpSp>
        <p:nvGrpSpPr>
          <p:cNvPr id="78" name="组合 77"/>
          <p:cNvGrpSpPr/>
          <p:nvPr/>
        </p:nvGrpSpPr>
        <p:grpSpPr>
          <a:xfrm>
            <a:off x="7287260" y="4373245"/>
            <a:ext cx="1412240" cy="1449705"/>
            <a:chOff x="1853741" y="1952625"/>
            <a:chExt cx="1413335" cy="876262"/>
          </a:xfrm>
          <a:solidFill>
            <a:schemeClr val="bg1">
              <a:lumMod val="85000"/>
            </a:schemeClr>
          </a:solidFill>
        </p:grpSpPr>
        <p:sp>
          <p:nvSpPr>
            <p:cNvPr id="79" name="矩形 78"/>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80" name="文本框 111"/>
            <p:cNvSpPr txBox="1"/>
            <p:nvPr/>
          </p:nvSpPr>
          <p:spPr>
            <a:xfrm>
              <a:off x="1853742" y="1997872"/>
              <a:ext cx="1413334" cy="600679"/>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预付卡业务和资金管理的经营者规章制度（盖章）</a:t>
              </a:r>
              <a:endParaRPr lang="zh-CN" altLang="en-US" sz="1465" dirty="0">
                <a:solidFill>
                  <a:srgbClr val="262626"/>
                </a:solidFill>
              </a:endParaRPr>
            </a:p>
          </p:txBody>
        </p:sp>
      </p:grpSp>
      <p:grpSp>
        <p:nvGrpSpPr>
          <p:cNvPr id="81" name="组合 80"/>
          <p:cNvGrpSpPr/>
          <p:nvPr/>
        </p:nvGrpSpPr>
        <p:grpSpPr>
          <a:xfrm>
            <a:off x="9075220" y="3332878"/>
            <a:ext cx="681649" cy="676079"/>
            <a:chOff x="1045689" y="3090803"/>
            <a:chExt cx="682162" cy="676392"/>
          </a:xfrm>
          <a:solidFill>
            <a:srgbClr val="414455"/>
          </a:solidFill>
        </p:grpSpPr>
        <p:sp>
          <p:nvSpPr>
            <p:cNvPr id="82" name="六边形 81"/>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83" name="文本框 114"/>
            <p:cNvSpPr txBox="1"/>
            <p:nvPr/>
          </p:nvSpPr>
          <p:spPr>
            <a:xfrm>
              <a:off x="1045689" y="3298193"/>
              <a:ext cx="682162"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8</a:t>
              </a:r>
              <a:endParaRPr lang="en-US" sz="1065" dirty="0">
                <a:solidFill>
                  <a:schemeClr val="bg1"/>
                </a:solidFill>
                <a:latin typeface="微软雅黑" panose="020B0503020204020204" pitchFamily="34" charset="-122"/>
                <a:ea typeface="微软雅黑" panose="020B0503020204020204" pitchFamily="34" charset="-122"/>
              </a:endParaRPr>
            </a:p>
          </p:txBody>
        </p:sp>
      </p:grpSp>
      <p:cxnSp>
        <p:nvCxnSpPr>
          <p:cNvPr id="2" name="肘形连接符 1"/>
          <p:cNvCxnSpPr/>
          <p:nvPr/>
        </p:nvCxnSpPr>
        <p:spPr>
          <a:xfrm rot="16200000" flipH="1">
            <a:off x="9067122" y="4441906"/>
            <a:ext cx="1157220" cy="291330"/>
          </a:xfrm>
          <a:prstGeom prst="bentConnector2">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9813290" y="4735195"/>
            <a:ext cx="1412240" cy="1671320"/>
            <a:chOff x="1853741" y="1760044"/>
            <a:chExt cx="1413335" cy="1138945"/>
          </a:xfrm>
          <a:solidFill>
            <a:schemeClr val="bg1">
              <a:lumMod val="85000"/>
            </a:schemeClr>
          </a:solidFill>
        </p:grpSpPr>
        <p:sp>
          <p:nvSpPr>
            <p:cNvPr id="4" name="矩形 3"/>
            <p:cNvSpPr/>
            <p:nvPr/>
          </p:nvSpPr>
          <p:spPr>
            <a:xfrm>
              <a:off x="1853741" y="1952625"/>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5" name="文本框 111"/>
            <p:cNvSpPr txBox="1"/>
            <p:nvPr/>
          </p:nvSpPr>
          <p:spPr>
            <a:xfrm>
              <a:off x="1853742" y="1760044"/>
              <a:ext cx="1413334" cy="1138945"/>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465" dirty="0">
                  <a:solidFill>
                    <a:srgbClr val="262626"/>
                  </a:solidFill>
                </a:rPr>
                <a:t>用卡</a:t>
              </a:r>
              <a:r>
                <a:rPr lang="en-US" altLang="zh-CN" sz="1465" dirty="0">
                  <a:solidFill>
                    <a:srgbClr val="262626"/>
                  </a:solidFill>
                </a:rPr>
                <a:t>/</a:t>
              </a:r>
              <a:r>
                <a:rPr lang="zh-CN" altLang="en-US" sz="1465" dirty="0">
                  <a:solidFill>
                    <a:srgbClr val="262626"/>
                  </a:solidFill>
                </a:rPr>
                <a:t>售卡经营者清单（若售卡/用卡经营者清单较多，请下载模板填写并上传，上传xlsx）</a:t>
              </a:r>
              <a:endParaRPr lang="zh-CN" altLang="en-US" sz="1465" dirty="0">
                <a:solidFill>
                  <a:srgbClr val="262626"/>
                </a:solidFill>
              </a:endParaRPr>
            </a:p>
          </p:txBody>
        </p:sp>
      </p:grpSp>
      <p:grpSp>
        <p:nvGrpSpPr>
          <p:cNvPr id="6" name="组合 5"/>
          <p:cNvGrpSpPr/>
          <p:nvPr/>
        </p:nvGrpSpPr>
        <p:grpSpPr>
          <a:xfrm>
            <a:off x="10348395" y="3332878"/>
            <a:ext cx="681649" cy="676079"/>
            <a:chOff x="1045689" y="3090803"/>
            <a:chExt cx="682162" cy="676392"/>
          </a:xfrm>
          <a:solidFill>
            <a:srgbClr val="414455"/>
          </a:solidFill>
        </p:grpSpPr>
        <p:sp>
          <p:nvSpPr>
            <p:cNvPr id="7" name="六边形 6"/>
            <p:cNvSpPr/>
            <p:nvPr/>
          </p:nvSpPr>
          <p:spPr>
            <a:xfrm rot="5400000">
              <a:off x="1063108" y="3137451"/>
              <a:ext cx="676392" cy="58309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solidFill>
                  <a:schemeClr val="bg1"/>
                </a:solidFill>
              </a:endParaRPr>
            </a:p>
          </p:txBody>
        </p:sp>
        <p:sp>
          <p:nvSpPr>
            <p:cNvPr id="8" name="文本框 114"/>
            <p:cNvSpPr txBox="1"/>
            <p:nvPr/>
          </p:nvSpPr>
          <p:spPr>
            <a:xfrm>
              <a:off x="1045689" y="3298193"/>
              <a:ext cx="682162" cy="255388"/>
            </a:xfrm>
            <a:prstGeom prst="rect">
              <a:avLst/>
            </a:prstGeom>
            <a:noFill/>
          </p:spPr>
          <p:txBody>
            <a:bodyPr wrap="square" rtlCol="0">
              <a:spAutoFit/>
            </a:bodyPr>
            <a:lstStyle/>
            <a:p>
              <a:pPr algn="ctr"/>
              <a:r>
                <a:rPr lang="en-US" sz="1065" dirty="0">
                  <a:solidFill>
                    <a:schemeClr val="bg1"/>
                  </a:solidFill>
                  <a:latin typeface="微软雅黑" panose="020B0503020204020204" pitchFamily="34" charset="-122"/>
                  <a:ea typeface="微软雅黑" panose="020B0503020204020204" pitchFamily="34" charset="-122"/>
                </a:rPr>
                <a:t>9</a:t>
              </a:r>
              <a:endParaRPr lang="en-US" sz="1065" dirty="0">
                <a:solidFill>
                  <a:schemeClr val="bg1"/>
                </a:solidFill>
                <a:latin typeface="微软雅黑" panose="020B0503020204020204" pitchFamily="34" charset="-122"/>
                <a:ea typeface="微软雅黑" panose="020B0503020204020204" pitchFamily="34" charset="-122"/>
              </a:endParaRPr>
            </a:p>
          </p:txBody>
        </p:sp>
      </p:grpSp>
      <p:cxnSp>
        <p:nvCxnSpPr>
          <p:cNvPr id="15" name="肘形连接符 14"/>
          <p:cNvCxnSpPr/>
          <p:nvPr/>
        </p:nvCxnSpPr>
        <p:spPr>
          <a:xfrm rot="16200000">
            <a:off x="10222230" y="2581910"/>
            <a:ext cx="1219835" cy="321945"/>
          </a:xfrm>
          <a:prstGeom prst="bentConnector3">
            <a:avLst>
              <a:gd name="adj1" fmla="val 49974"/>
            </a:avLst>
          </a:prstGeom>
          <a:ln>
            <a:solidFill>
              <a:srgbClr val="414455"/>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0308746" y="1286926"/>
            <a:ext cx="1412272" cy="1531796"/>
            <a:chOff x="1853741" y="1993672"/>
            <a:chExt cx="1413335" cy="876262"/>
          </a:xfrm>
          <a:solidFill>
            <a:schemeClr val="bg1">
              <a:lumMod val="85000"/>
            </a:schemeClr>
          </a:solidFill>
        </p:grpSpPr>
        <p:sp>
          <p:nvSpPr>
            <p:cNvPr id="10" name="矩形 9"/>
            <p:cNvSpPr/>
            <p:nvPr/>
          </p:nvSpPr>
          <p:spPr>
            <a:xfrm>
              <a:off x="1853741" y="1993672"/>
              <a:ext cx="1413334" cy="87626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65">
                <a:solidFill>
                  <a:srgbClr val="262626"/>
                </a:solidFill>
              </a:endParaRPr>
            </a:p>
          </p:txBody>
        </p:sp>
        <p:sp>
          <p:nvSpPr>
            <p:cNvPr id="11" name="文本框 82"/>
            <p:cNvSpPr txBox="1"/>
            <p:nvPr/>
          </p:nvSpPr>
          <p:spPr>
            <a:xfrm>
              <a:off x="1853742" y="2079966"/>
              <a:ext cx="1413334" cy="568488"/>
            </a:xfrm>
            <a:prstGeom prst="rect">
              <a:avLst/>
            </a:prstGeom>
            <a:grpFill/>
          </p:spPr>
          <p:txBody>
            <a:bodyPr wrap="square" rtlCol="0">
              <a:spAutoFit/>
            </a:bodyPr>
            <a:lstStyle>
              <a:defPPr>
                <a:defRPr lang="zh-CN"/>
              </a:defPPr>
              <a:lvl1pPr algn="just">
                <a:defRPr sz="1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pPr algn="just"/>
              <a:r>
                <a:rPr lang="zh-CN" altLang="en-US" sz="1465" dirty="0">
                  <a:solidFill>
                    <a:srgbClr val="262626"/>
                  </a:solidFill>
                  <a:sym typeface="微软雅黑" panose="020B0503020204020204" pitchFamily="34" charset="-122"/>
                </a:rPr>
                <a:t>资金存管协议或保险协议、保险单复印件、担保协议</a:t>
              </a:r>
              <a:endParaRPr lang="zh-CN" altLang="en-US" sz="1465" dirty="0">
                <a:solidFill>
                  <a:srgbClr val="262626"/>
                </a:solidFill>
              </a:endParaRPr>
            </a:p>
          </p:txBody>
        </p:sp>
      </p:grpSp>
      <p:sp>
        <p:nvSpPr>
          <p:cNvPr id="16" name="文本框 93"/>
          <p:cNvSpPr txBox="1"/>
          <p:nvPr/>
        </p:nvSpPr>
        <p:spPr>
          <a:xfrm>
            <a:off x="241553" y="3540172"/>
            <a:ext cx="700461" cy="255270"/>
          </a:xfrm>
          <a:prstGeom prst="rect">
            <a:avLst/>
          </a:prstGeom>
          <a:noFill/>
        </p:spPr>
        <p:txBody>
          <a:bodyPr wrap="square" rtlCol="0">
            <a:spAutoFit/>
          </a:bodyPr>
          <a:lstStyle/>
          <a:p>
            <a:pPr algn="ctr"/>
            <a:r>
              <a:rPr lang="en-US" altLang="zh-CN" sz="1065" dirty="0">
                <a:solidFill>
                  <a:schemeClr val="bg1"/>
                </a:solidFill>
                <a:latin typeface="微软雅黑" panose="020B0503020204020204" pitchFamily="34" charset="-122"/>
                <a:ea typeface="微软雅黑" panose="020B0503020204020204" pitchFamily="34" charset="-122"/>
              </a:rPr>
              <a:t>1</a:t>
            </a:r>
            <a:endParaRPr lang="en-US" altLang="zh-CN" sz="1065"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六边形 39"/>
          <p:cNvSpPr/>
          <p:nvPr/>
        </p:nvSpPr>
        <p:spPr>
          <a:xfrm>
            <a:off x="1101090" y="2827655"/>
            <a:ext cx="1707515" cy="1391285"/>
          </a:xfrm>
          <a:prstGeom prst="hexagon">
            <a:avLst/>
          </a:prstGeom>
          <a:solidFill>
            <a:srgbClr val="2B83E5"/>
          </a:solidFill>
          <a:ln>
            <a:noFill/>
          </a:ln>
        </p:spPr>
        <p:style>
          <a:lnRef idx="2">
            <a:schemeClr val="accent1">
              <a:shade val="50000"/>
            </a:schemeClr>
          </a:lnRef>
          <a:fillRef idx="1">
            <a:schemeClr val="accent1"/>
          </a:fillRef>
          <a:effectRef idx="0">
            <a:schemeClr val="accent1"/>
          </a:effectRef>
          <a:fontRef idx="minor">
            <a:schemeClr val="lt1"/>
          </a:fontRef>
        </p:style>
        <p:txBody>
          <a:bodyPr lIns="68536" tIns="34267" rIns="68536" bIns="34267"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经营者基本信息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4" name="TextBox 93"/>
          <p:cNvSpPr txBox="1"/>
          <p:nvPr/>
        </p:nvSpPr>
        <p:spPr>
          <a:xfrm>
            <a:off x="230505" y="333375"/>
            <a:ext cx="663384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联网发行申请</a:t>
            </a:r>
            <a:r>
              <a:rPr lang="en-US" altLang="zh-CN" sz="2800" dirty="0"/>
              <a:t>-</a:t>
            </a:r>
            <a:r>
              <a:rPr lang="zh-CN" altLang="en-US" sz="2800" dirty="0"/>
              <a:t>经营者基本信息页面</a:t>
            </a:r>
            <a:endParaRPr lang="zh-CN" altLang="en-US" sz="2800" dirty="0"/>
          </a:p>
        </p:txBody>
      </p:sp>
      <p:pic>
        <p:nvPicPr>
          <p:cNvPr id="6" name="图片 5"/>
          <p:cNvPicPr>
            <a:picLocks noChangeAspect="1"/>
          </p:cNvPicPr>
          <p:nvPr/>
        </p:nvPicPr>
        <p:blipFill>
          <a:blip r:embed="rId1"/>
          <a:stretch>
            <a:fillRect/>
          </a:stretch>
        </p:blipFill>
        <p:spPr>
          <a:xfrm>
            <a:off x="560070" y="1205230"/>
            <a:ext cx="11075035" cy="4926330"/>
          </a:xfrm>
          <a:prstGeom prst="rect">
            <a:avLst/>
          </a:prstGeom>
        </p:spPr>
      </p:pic>
      <p:pic>
        <p:nvPicPr>
          <p:cNvPr id="2" name="图片 1"/>
          <p:cNvPicPr>
            <a:picLocks noChangeAspect="1"/>
          </p:cNvPicPr>
          <p:nvPr/>
        </p:nvPicPr>
        <p:blipFill>
          <a:blip r:embed="rId2"/>
          <a:stretch>
            <a:fillRect/>
          </a:stretch>
        </p:blipFill>
        <p:spPr>
          <a:xfrm>
            <a:off x="467360" y="855345"/>
            <a:ext cx="11038205" cy="57429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525" y="828040"/>
            <a:ext cx="7390765" cy="4771390"/>
          </a:xfrm>
          <a:prstGeom prst="rect">
            <a:avLst/>
          </a:prstGeom>
        </p:spPr>
      </p:pic>
      <p:sp>
        <p:nvSpPr>
          <p:cNvPr id="20" name="灯片编号占位符 29"/>
          <p:cNvSpPr>
            <a:spLocks noGrp="1"/>
          </p:cNvSpPr>
          <p:nvPr>
            <p:ph type="sldNum" sz="quarter" idx="12"/>
          </p:nvPr>
        </p:nvSpPr>
        <p:spPr>
          <a:xfrm>
            <a:off x="8612188" y="6356350"/>
            <a:ext cx="2743200" cy="365125"/>
          </a:xfrm>
        </p:spPr>
        <p:txBody>
          <a:bodyPr/>
          <a:lstStyle/>
          <a:p>
            <a:fld id="{F6F80BA7-3816-42AE-A7C0-0A497978291E}" type="slidenum">
              <a:rPr lang="zh-CN" altLang="en-US" smtClean="0"/>
            </a:fld>
            <a:endParaRPr lang="zh-CN" altLang="en-US" dirty="0"/>
          </a:p>
        </p:txBody>
      </p:sp>
      <p:sp>
        <p:nvSpPr>
          <p:cNvPr id="65" name="TextBox 7"/>
          <p:cNvSpPr>
            <a:spLocks noChangeArrowheads="1"/>
          </p:cNvSpPr>
          <p:nvPr/>
        </p:nvSpPr>
        <p:spPr bwMode="auto">
          <a:xfrm>
            <a:off x="161290" y="272415"/>
            <a:ext cx="462470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联网发行信息申请</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23png"/>
          <p:cNvPicPr>
            <a:picLocks noChangeAspect="1"/>
          </p:cNvPicPr>
          <p:nvPr/>
        </p:nvPicPr>
        <p:blipFill>
          <a:blip r:embed="rId2"/>
          <a:stretch>
            <a:fillRect/>
          </a:stretch>
        </p:blipFill>
        <p:spPr>
          <a:xfrm>
            <a:off x="4615180" y="2755265"/>
            <a:ext cx="7431405" cy="3952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9"/>
          <p:cNvSpPr>
            <a:spLocks noGrp="1"/>
          </p:cNvSpPr>
          <p:nvPr>
            <p:ph type="sldNum" sz="quarter" idx="12"/>
          </p:nvPr>
        </p:nvSpPr>
        <p:spPr>
          <a:xfrm>
            <a:off x="8612188" y="6356350"/>
            <a:ext cx="2743200" cy="365125"/>
          </a:xfrm>
        </p:spPr>
        <p:txBody>
          <a:bodyPr/>
          <a:lstStyle/>
          <a:p>
            <a:fld id="{F6F80BA7-3816-42AE-A7C0-0A497978291E}" type="slidenum">
              <a:rPr lang="zh-CN" altLang="en-US" smtClean="0"/>
            </a:fld>
            <a:endParaRPr lang="zh-CN" altLang="en-US" dirty="0"/>
          </a:p>
        </p:txBody>
      </p:sp>
      <p:sp>
        <p:nvSpPr>
          <p:cNvPr id="65" name="TextBox 7"/>
          <p:cNvSpPr>
            <a:spLocks noChangeArrowheads="1"/>
          </p:cNvSpPr>
          <p:nvPr/>
        </p:nvSpPr>
        <p:spPr bwMode="auto">
          <a:xfrm>
            <a:off x="161290" y="272415"/>
            <a:ext cx="538924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联网发行</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二维码查看</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3525" y="1146175"/>
            <a:ext cx="11543030" cy="535241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1125945379.jpg"/>
          <p:cNvPicPr>
            <a:picLocks noChangeAspect="1"/>
          </p:cNvPicPr>
          <p:nvPr/>
        </p:nvPicPr>
        <p:blipFill>
          <a:blip r:embed="rId1"/>
          <a:stretch>
            <a:fillRect/>
          </a:stretch>
        </p:blipFill>
        <p:spPr>
          <a:xfrm>
            <a:off x="592455" y="1628140"/>
            <a:ext cx="7329170" cy="4987290"/>
          </a:xfrm>
          <a:prstGeom prst="rect">
            <a:avLst/>
          </a:prstGeom>
        </p:spPr>
      </p:pic>
      <p:sp>
        <p:nvSpPr>
          <p:cNvPr id="65" name="TextBox 7"/>
          <p:cNvSpPr>
            <a:spLocks noChangeArrowheads="1"/>
          </p:cNvSpPr>
          <p:nvPr/>
        </p:nvSpPr>
        <p:spPr bwMode="auto">
          <a:xfrm>
            <a:off x="161290" y="272415"/>
            <a:ext cx="64738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联网发行申请</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二维码标识</a:t>
            </a:r>
            <a:endPar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6"/>
          <p:cNvSpPr txBox="1"/>
          <p:nvPr/>
        </p:nvSpPr>
        <p:spPr>
          <a:xfrm>
            <a:off x="815975" y="764540"/>
            <a:ext cx="10589895" cy="1083310"/>
          </a:xfrm>
          <a:prstGeom prst="rect">
            <a:avLst/>
          </a:prstGeom>
          <a:noFill/>
        </p:spPr>
        <p:txBody>
          <a:bodyPr wrap="square" lIns="115134" tIns="57568" rIns="115134" bIns="57568" rtlCol="0">
            <a:spAutoFit/>
          </a:bodyPr>
          <a:lstStyle/>
          <a:p>
            <a:pPr>
              <a:lnSpc>
                <a:spcPct val="150000"/>
              </a:lnSpc>
            </a:pPr>
            <a:r>
              <a:rPr lang="zh-CN" altLang="en-US" sz="1400" b="1" spc="75" dirty="0">
                <a:solidFill>
                  <a:schemeClr val="tx1">
                    <a:lumMod val="65000"/>
                    <a:lumOff val="35000"/>
                  </a:schemeClr>
                </a:solidFill>
                <a:ea typeface="微软雅黑" panose="020B0503020204020204" pitchFamily="34" charset="-122"/>
                <a:sym typeface="+mn-ea"/>
              </a:rPr>
              <a:t>经营者在发卡管理系统联网发行申请成功后，行业主管登录协同监管平台对所提交的信息审核，审核通过后，生成联网二维码标识，消费者拿出手机扫一扫，显示经营联网发行唯一标识、商务信用等级、资金管理方式、以及可以查询卡余额等。</a:t>
            </a:r>
            <a:endParaRPr lang="zh-CN" altLang="en-US" sz="1400" dirty="0">
              <a:latin typeface="+mj-ea"/>
              <a:ea typeface="+mj-ea"/>
            </a:endParaRPr>
          </a:p>
          <a:p>
            <a:pPr>
              <a:lnSpc>
                <a:spcPct val="150000"/>
              </a:lnSpc>
            </a:pPr>
            <a:endParaRPr lang="en-US" altLang="zh-CN" sz="1400" dirty="0">
              <a:latin typeface="+mj-ea"/>
              <a:ea typeface="+mj-ea"/>
            </a:endParaRPr>
          </a:p>
        </p:txBody>
      </p:sp>
      <p:pic>
        <p:nvPicPr>
          <p:cNvPr id="11" name="图片 10"/>
          <p:cNvPicPr>
            <a:picLocks noChangeAspect="1"/>
          </p:cNvPicPr>
          <p:nvPr/>
        </p:nvPicPr>
        <p:blipFill>
          <a:blip r:embed="rId2"/>
          <a:stretch>
            <a:fillRect/>
          </a:stretch>
        </p:blipFill>
        <p:spPr>
          <a:xfrm>
            <a:off x="8384540" y="1628140"/>
            <a:ext cx="3215005" cy="49872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3638402" y="1054580"/>
            <a:ext cx="1838291" cy="1653940"/>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ctr"/>
            <a:endParaRPr lang="zh-CN" altLang="en-US" sz="2600" b="1" kern="0">
              <a:solidFill>
                <a:sysClr val="window" lastClr="FFFFFF"/>
              </a:solidFill>
              <a:latin typeface="微软雅黑" panose="020B0503020204020204" pitchFamily="34" charset="-122"/>
              <a:ea typeface="微软雅黑" panose="020B0503020204020204" pitchFamily="34" charset="-122"/>
            </a:endParaRPr>
          </a:p>
        </p:txBody>
      </p:sp>
      <p:sp>
        <p:nvSpPr>
          <p:cNvPr id="3" name="椭圆 1"/>
          <p:cNvSpPr/>
          <p:nvPr/>
        </p:nvSpPr>
        <p:spPr>
          <a:xfrm>
            <a:off x="3470324" y="2504964"/>
            <a:ext cx="923516" cy="1653940"/>
          </a:xfrm>
          <a:custGeom>
            <a:avLst/>
            <a:gdLst/>
            <a:ahLst/>
            <a:cxnLst/>
            <a:rect l="l" t="t" r="r" b="b"/>
            <a:pathLst>
              <a:path w="828092" h="1656184">
                <a:moveTo>
                  <a:pt x="828092" y="0"/>
                </a:moveTo>
                <a:lnTo>
                  <a:pt x="828092" y="180020"/>
                </a:lnTo>
                <a:cubicBezTo>
                  <a:pt x="470172" y="180020"/>
                  <a:pt x="180020" y="470172"/>
                  <a:pt x="180020" y="828092"/>
                </a:cubicBezTo>
                <a:cubicBezTo>
                  <a:pt x="180020" y="1186012"/>
                  <a:pt x="470172" y="1476164"/>
                  <a:pt x="828092" y="1476164"/>
                </a:cubicBezTo>
                <a:lnTo>
                  <a:pt x="828092" y="1656184"/>
                </a:lnTo>
                <a:cubicBezTo>
                  <a:pt x="370749" y="1656184"/>
                  <a:pt x="0" y="1285435"/>
                  <a:pt x="0" y="828092"/>
                </a:cubicBezTo>
                <a:cubicBezTo>
                  <a:pt x="0" y="370749"/>
                  <a:pt x="370749" y="0"/>
                  <a:pt x="828092" y="0"/>
                </a:cubicBezTo>
                <a:close/>
              </a:path>
            </a:pathLst>
          </a:custGeom>
          <a:solidFill>
            <a:srgbClr val="2B83E5"/>
          </a:solidFill>
          <a:ln w="25400" cap="flat" cmpd="sng" algn="ctr">
            <a:noFill/>
            <a:prstDash val="solid"/>
          </a:ln>
          <a:effectLst/>
        </p:spPr>
        <p:txBody>
          <a:bodyPr lIns="117199" tIns="58599" rIns="117199" bIns="58599" rtlCol="0" anchor="ctr"/>
          <a:lstStyle/>
          <a:p>
            <a:pPr algn="ctr">
              <a:defRPr/>
            </a:pPr>
            <a:endParaRPr lang="zh-CN" altLang="en-US" kern="0" dirty="0">
              <a:solidFill>
                <a:sysClr val="window" lastClr="FFFFFF"/>
              </a:solidFill>
              <a:ea typeface="微软雅黑" panose="020B0503020204020204" pitchFamily="34" charset="-122"/>
            </a:endParaRPr>
          </a:p>
        </p:txBody>
      </p:sp>
      <p:sp>
        <p:nvSpPr>
          <p:cNvPr id="4" name="椭圆 1"/>
          <p:cNvSpPr/>
          <p:nvPr/>
        </p:nvSpPr>
        <p:spPr>
          <a:xfrm rot="5400000">
            <a:off x="3436092" y="3878870"/>
            <a:ext cx="1646112" cy="1847033"/>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ctr"/>
            <a:endParaRPr lang="zh-CN" altLang="en-US" sz="2600" b="1" kern="0">
              <a:solidFill>
                <a:sysClr val="window" lastClr="FFFFFF"/>
              </a:solidFill>
              <a:latin typeface="微软雅黑" panose="020B0503020204020204" pitchFamily="34" charset="-122"/>
              <a:ea typeface="微软雅黑" panose="020B0503020204020204" pitchFamily="34" charset="-122"/>
            </a:endParaRPr>
          </a:p>
        </p:txBody>
      </p:sp>
      <p:sp>
        <p:nvSpPr>
          <p:cNvPr id="5" name="椭圆 1"/>
          <p:cNvSpPr/>
          <p:nvPr/>
        </p:nvSpPr>
        <p:spPr>
          <a:xfrm rot="10800000">
            <a:off x="1995388" y="826674"/>
            <a:ext cx="1838291" cy="1653940"/>
          </a:xfrm>
          <a:custGeom>
            <a:avLst/>
            <a:gdLst/>
            <a:ahLst/>
            <a:cxnLst/>
            <a:rect l="l" t="t" r="r" b="b"/>
            <a:pathLst>
              <a:path w="1648346" h="1656184">
                <a:moveTo>
                  <a:pt x="820254" y="0"/>
                </a:moveTo>
                <a:cubicBezTo>
                  <a:pt x="1277597" y="0"/>
                  <a:pt x="1648346" y="370749"/>
                  <a:pt x="1648346" y="828092"/>
                </a:cubicBezTo>
                <a:cubicBezTo>
                  <a:pt x="1648346" y="1285435"/>
                  <a:pt x="1277597" y="1656184"/>
                  <a:pt x="820254" y="1656184"/>
                </a:cubicBezTo>
                <a:cubicBezTo>
                  <a:pt x="771082" y="1656184"/>
                  <a:pt x="722910" y="1651898"/>
                  <a:pt x="676238" y="1642851"/>
                </a:cubicBezTo>
                <a:lnTo>
                  <a:pt x="676238" y="1458836"/>
                </a:lnTo>
                <a:cubicBezTo>
                  <a:pt x="722365" y="1470593"/>
                  <a:pt x="770659" y="1476164"/>
                  <a:pt x="820254" y="1476164"/>
                </a:cubicBezTo>
                <a:cubicBezTo>
                  <a:pt x="1178174" y="1476164"/>
                  <a:pt x="1468326" y="1186012"/>
                  <a:pt x="1468326" y="828092"/>
                </a:cubicBezTo>
                <a:cubicBezTo>
                  <a:pt x="1468326" y="470172"/>
                  <a:pt x="1178174" y="180020"/>
                  <a:pt x="820254" y="180020"/>
                </a:cubicBezTo>
                <a:cubicBezTo>
                  <a:pt x="499245" y="180020"/>
                  <a:pt x="232748" y="413413"/>
                  <a:pt x="183071" y="720080"/>
                </a:cubicBezTo>
                <a:lnTo>
                  <a:pt x="0" y="720080"/>
                </a:lnTo>
                <a:cubicBezTo>
                  <a:pt x="52132" y="313716"/>
                  <a:pt x="399556" y="0"/>
                  <a:pt x="820254" y="0"/>
                </a:cubicBezTo>
                <a:close/>
              </a:path>
            </a:pathLst>
          </a:custGeom>
          <a:solidFill>
            <a:srgbClr val="2B83E5"/>
          </a:solidFill>
          <a:ln w="25400" cap="flat" cmpd="sng" algn="ctr">
            <a:noFill/>
            <a:prstDash val="solid"/>
          </a:ln>
          <a:effectLst/>
        </p:spPr>
        <p:txBody>
          <a:bodyPr lIns="117199" tIns="58599" rIns="117199" bIns="58599" rtlCol="0" anchor="ctr"/>
          <a:lstStyle/>
          <a:p>
            <a:pPr algn="ctr">
              <a:defRPr/>
            </a:pPr>
            <a:endParaRPr lang="zh-CN" altLang="en-US" kern="0" dirty="0">
              <a:solidFill>
                <a:sysClr val="window" lastClr="FFFFFF"/>
              </a:solidFill>
              <a:ea typeface="微软雅黑" panose="020B0503020204020204" pitchFamily="34" charset="-122"/>
            </a:endParaRPr>
          </a:p>
        </p:txBody>
      </p:sp>
      <p:sp>
        <p:nvSpPr>
          <p:cNvPr id="6" name="椭圆 1"/>
          <p:cNvSpPr/>
          <p:nvPr/>
        </p:nvSpPr>
        <p:spPr>
          <a:xfrm rot="6199008">
            <a:off x="2388586" y="3238958"/>
            <a:ext cx="826970" cy="1740176"/>
          </a:xfrm>
          <a:custGeom>
            <a:avLst/>
            <a:gdLst/>
            <a:ahLst/>
            <a:cxnLst/>
            <a:rect l="l" t="t" r="r" b="b"/>
            <a:pathLst>
              <a:path w="828092" h="1560369">
                <a:moveTo>
                  <a:pt x="16824" y="994982"/>
                </a:moveTo>
                <a:cubicBezTo>
                  <a:pt x="5793" y="941075"/>
                  <a:pt x="0" y="885260"/>
                  <a:pt x="0" y="828092"/>
                </a:cubicBezTo>
                <a:cubicBezTo>
                  <a:pt x="0" y="370749"/>
                  <a:pt x="370749" y="0"/>
                  <a:pt x="828092" y="0"/>
                </a:cubicBezTo>
                <a:lnTo>
                  <a:pt x="828092" y="180020"/>
                </a:lnTo>
                <a:cubicBezTo>
                  <a:pt x="470172" y="180020"/>
                  <a:pt x="180020" y="470172"/>
                  <a:pt x="180020" y="828092"/>
                </a:cubicBezTo>
                <a:cubicBezTo>
                  <a:pt x="180020" y="1180557"/>
                  <a:pt x="461395" y="1467304"/>
                  <a:pt x="811810" y="1474523"/>
                </a:cubicBezTo>
                <a:lnTo>
                  <a:pt x="449129" y="1560369"/>
                </a:lnTo>
                <a:cubicBezTo>
                  <a:pt x="229080" y="1450469"/>
                  <a:pt x="67556" y="1242904"/>
                  <a:pt x="16824" y="994982"/>
                </a:cubicBezTo>
                <a:close/>
              </a:path>
            </a:pathLst>
          </a:custGeom>
          <a:solidFill>
            <a:schemeClr val="tx2">
              <a:lumMod val="40000"/>
              <a:lumOff val="60000"/>
            </a:schemeClr>
          </a:solidFill>
          <a:ln w="25400" cap="flat" cmpd="sng" algn="ctr">
            <a:noFill/>
            <a:prstDash val="solid"/>
          </a:ln>
          <a:effectLst/>
        </p:spPr>
        <p:txBody>
          <a:bodyPr lIns="117199" tIns="58599" rIns="117199" bIns="58599" rtlCol="0" anchor="ctr"/>
          <a:lstStyle/>
          <a:p>
            <a:pPr algn="ctr">
              <a:defRPr/>
            </a:pPr>
            <a:endParaRPr lang="zh-CN" altLang="en-US" kern="0" dirty="0">
              <a:solidFill>
                <a:sysClr val="window" lastClr="FFFFFF"/>
              </a:solidFill>
              <a:ea typeface="微软雅黑" panose="020B0503020204020204" pitchFamily="34" charset="-122"/>
            </a:endParaRPr>
          </a:p>
        </p:txBody>
      </p:sp>
      <p:sp>
        <p:nvSpPr>
          <p:cNvPr id="7" name="圆角矩形 14"/>
          <p:cNvSpPr/>
          <p:nvPr/>
        </p:nvSpPr>
        <p:spPr>
          <a:xfrm>
            <a:off x="5305425" y="1526540"/>
            <a:ext cx="4706620" cy="790575"/>
          </a:xfrm>
          <a:custGeom>
            <a:avLst/>
            <a:gdLst/>
            <a:ahLst/>
            <a:cxnLst/>
            <a:rect l="l" t="t" r="r" b="b"/>
            <a:pathLst>
              <a:path w="3960440" h="648072">
                <a:moveTo>
                  <a:pt x="0" y="0"/>
                </a:moveTo>
                <a:lnTo>
                  <a:pt x="3636404" y="0"/>
                </a:lnTo>
                <a:cubicBezTo>
                  <a:pt x="3815364" y="0"/>
                  <a:pt x="3960440" y="145076"/>
                  <a:pt x="3960440" y="324036"/>
                </a:cubicBezTo>
                <a:cubicBezTo>
                  <a:pt x="3960440" y="502996"/>
                  <a:pt x="3815364" y="648072"/>
                  <a:pt x="3636404" y="648072"/>
                </a:cubicBezTo>
                <a:lnTo>
                  <a:pt x="0" y="648072"/>
                </a:ln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l">
              <a:defRPr/>
            </a:pPr>
            <a:r>
              <a:rPr lang="en-US" altLang="zh-CN" sz="2600" b="1" kern="0" dirty="0">
                <a:solidFill>
                  <a:sysClr val="window" lastClr="FFFFFF"/>
                </a:solidFill>
                <a:latin typeface="微软雅黑" panose="020B0503020204020204" pitchFamily="34" charset="-122"/>
                <a:ea typeface="微软雅黑" panose="020B0503020204020204" pitchFamily="34" charset="-122"/>
              </a:rPr>
              <a:t> </a:t>
            </a:r>
            <a:r>
              <a:rPr lang="zh-CN" altLang="en-US" sz="2600" b="1" kern="0" dirty="0">
                <a:solidFill>
                  <a:sysClr val="window" lastClr="FFFFFF"/>
                </a:solidFill>
                <a:latin typeface="微软雅黑" panose="020B0503020204020204" pitchFamily="34" charset="-122"/>
                <a:ea typeface="微软雅黑" panose="020B0503020204020204" pitchFamily="34" charset="-122"/>
              </a:rPr>
              <a:t>联网发行唯一标识</a:t>
            </a:r>
            <a:endParaRPr lang="zh-CN" altLang="en-US" sz="2600" b="1" kern="0" dirty="0">
              <a:solidFill>
                <a:sysClr val="window" lastClr="FFFFFF"/>
              </a:solidFill>
              <a:latin typeface="微软雅黑" panose="020B0503020204020204" pitchFamily="34" charset="-122"/>
              <a:ea typeface="微软雅黑" panose="020B0503020204020204" pitchFamily="34" charset="-122"/>
            </a:endParaRPr>
          </a:p>
        </p:txBody>
      </p:sp>
      <p:sp>
        <p:nvSpPr>
          <p:cNvPr id="8" name="圆角矩形 14"/>
          <p:cNvSpPr/>
          <p:nvPr/>
        </p:nvSpPr>
        <p:spPr>
          <a:xfrm>
            <a:off x="4935855" y="4231005"/>
            <a:ext cx="4946015" cy="749300"/>
          </a:xfrm>
          <a:custGeom>
            <a:avLst/>
            <a:gdLst>
              <a:gd name="connsiteX0" fmla="*/ 0 w 4033295"/>
              <a:gd name="connsiteY0" fmla="*/ 0 h 648072"/>
              <a:gd name="connsiteX1" fmla="*/ 3709259 w 4033295"/>
              <a:gd name="connsiteY1" fmla="*/ 0 h 648072"/>
              <a:gd name="connsiteX2" fmla="*/ 4033295 w 4033295"/>
              <a:gd name="connsiteY2" fmla="*/ 324036 h 648072"/>
              <a:gd name="connsiteX3" fmla="*/ 3709259 w 4033295"/>
              <a:gd name="connsiteY3" fmla="*/ 648072 h 648072"/>
              <a:gd name="connsiteX4" fmla="*/ 72855 w 4033295"/>
              <a:gd name="connsiteY4" fmla="*/ 648072 h 648072"/>
              <a:gd name="connsiteX5" fmla="*/ 0 w 4033295"/>
              <a:gd name="connsiteY5" fmla="*/ 0 h 64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3295" h="648072">
                <a:moveTo>
                  <a:pt x="0" y="0"/>
                </a:moveTo>
                <a:lnTo>
                  <a:pt x="3709259" y="0"/>
                </a:lnTo>
                <a:cubicBezTo>
                  <a:pt x="3888219" y="0"/>
                  <a:pt x="4033295" y="145076"/>
                  <a:pt x="4033295" y="324036"/>
                </a:cubicBezTo>
                <a:cubicBezTo>
                  <a:pt x="4033295" y="502996"/>
                  <a:pt x="3888219" y="648072"/>
                  <a:pt x="3709259" y="648072"/>
                </a:cubicBezTo>
                <a:lnTo>
                  <a:pt x="72855" y="648072"/>
                </a:lnTo>
                <a:cubicBezTo>
                  <a:pt x="72855" y="432048"/>
                  <a:pt x="0" y="216024"/>
                  <a:pt x="0" y="0"/>
                </a:cubicBezTo>
                <a:close/>
              </a:path>
            </a:pathLst>
          </a:custGeom>
          <a:solidFill>
            <a:schemeClr val="accent1">
              <a:lumMod val="75000"/>
            </a:schemeClr>
          </a:solidFill>
          <a:ln w="25400" cap="flat" cmpd="sng" algn="ctr">
            <a:noFill/>
            <a:prstDash val="solid"/>
          </a:ln>
          <a:effectLst/>
        </p:spPr>
        <p:txBody>
          <a:bodyPr lIns="117199" tIns="58599" rIns="117199" bIns="58599" rtlCol="0" anchor="ctr"/>
          <a:lstStyle/>
          <a:p>
            <a:pPr algn="l"/>
            <a:r>
              <a:rPr lang="en-US" altLang="zh-CN" sz="2400" b="1" kern="0" dirty="0">
                <a:solidFill>
                  <a:sysClr val="window" lastClr="FFFFFF"/>
                </a:solidFill>
                <a:latin typeface="微软雅黑" panose="020B0503020204020204" pitchFamily="34" charset="-122"/>
                <a:ea typeface="微软雅黑" panose="020B0503020204020204" pitchFamily="34" charset="-122"/>
              </a:rPr>
              <a:t> </a:t>
            </a:r>
            <a:r>
              <a:rPr lang="zh-CN" altLang="en-US" sz="2400" b="1" kern="0" dirty="0">
                <a:solidFill>
                  <a:sysClr val="window" lastClr="FFFFFF"/>
                </a:solidFill>
                <a:latin typeface="微软雅黑" panose="020B0503020204020204" pitchFamily="34" charset="-122"/>
                <a:ea typeface="微软雅黑" panose="020B0503020204020204" pitchFamily="34" charset="-122"/>
              </a:rPr>
              <a:t>密钥</a:t>
            </a:r>
            <a:endParaRPr lang="zh-CN" altLang="en-US" sz="2400" b="1" kern="0" dirty="0">
              <a:solidFill>
                <a:sysClr val="window" lastClr="FFFFFF"/>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4234514" y="1620766"/>
            <a:ext cx="675801" cy="979918"/>
          </a:xfrm>
          <a:prstGeom prst="rect">
            <a:avLst/>
          </a:prstGeom>
          <a:noFill/>
        </p:spPr>
        <p:txBody>
          <a:bodyPr wrap="square" lIns="117199" tIns="58599" rIns="117199" bIns="58599" rtlCol="0">
            <a:spAutoFit/>
          </a:bodyPr>
          <a:lstStyle/>
          <a:p>
            <a:pPr>
              <a:defRPr/>
            </a:pPr>
            <a:r>
              <a:rPr lang="en-US" altLang="zh-CN" sz="5600" b="1" kern="0" dirty="0">
                <a:solidFill>
                  <a:schemeClr val="tx1">
                    <a:lumMod val="95000"/>
                    <a:lumOff val="5000"/>
                  </a:schemeClr>
                </a:solidFill>
                <a:latin typeface="Arial Black" panose="020B0A04020102020204" pitchFamily="34" charset="0"/>
                <a:ea typeface="微软雅黑" panose="020B0503020204020204" pitchFamily="34" charset="-122"/>
              </a:rPr>
              <a:t>A</a:t>
            </a:r>
            <a:endParaRPr lang="zh-CN" altLang="en-US" sz="5600" b="1" kern="0" dirty="0">
              <a:solidFill>
                <a:schemeClr val="tx1">
                  <a:lumMod val="95000"/>
                  <a:lumOff val="5000"/>
                </a:schemeClr>
              </a:solidFill>
              <a:latin typeface="Arial Black" panose="020B0A04020102020204" pitchFamily="34" charset="0"/>
              <a:ea typeface="微软雅黑" panose="020B0503020204020204" pitchFamily="34" charset="-122"/>
            </a:endParaRPr>
          </a:p>
        </p:txBody>
      </p:sp>
      <p:sp>
        <p:nvSpPr>
          <p:cNvPr id="10" name="TextBox 9"/>
          <p:cNvSpPr txBox="1"/>
          <p:nvPr/>
        </p:nvSpPr>
        <p:spPr>
          <a:xfrm>
            <a:off x="4073901" y="4418187"/>
            <a:ext cx="675801" cy="979918"/>
          </a:xfrm>
          <a:prstGeom prst="rect">
            <a:avLst/>
          </a:prstGeom>
          <a:noFill/>
        </p:spPr>
        <p:txBody>
          <a:bodyPr wrap="square" lIns="117199" tIns="58599" rIns="117199" bIns="58599" rtlCol="0">
            <a:spAutoFit/>
          </a:bodyPr>
          <a:lstStyle/>
          <a:p>
            <a:pPr>
              <a:defRPr/>
            </a:pPr>
            <a:r>
              <a:rPr lang="en-US" altLang="zh-CN" sz="5600" b="1" kern="0" dirty="0">
                <a:solidFill>
                  <a:schemeClr val="tx1">
                    <a:lumMod val="95000"/>
                    <a:lumOff val="5000"/>
                  </a:schemeClr>
                </a:solidFill>
                <a:latin typeface="Arial Black" panose="020B0A04020102020204" pitchFamily="34" charset="0"/>
                <a:ea typeface="微软雅黑" panose="020B0503020204020204" pitchFamily="34" charset="-122"/>
              </a:rPr>
              <a:t>B</a:t>
            </a:r>
            <a:endParaRPr lang="zh-CN" altLang="en-US" sz="5600" b="1" kern="0" dirty="0">
              <a:solidFill>
                <a:schemeClr val="tx1">
                  <a:lumMod val="95000"/>
                  <a:lumOff val="5000"/>
                </a:schemeClr>
              </a:solidFill>
              <a:latin typeface="Arial Black" panose="020B0A04020102020204" pitchFamily="34" charset="0"/>
              <a:ea typeface="微软雅黑" panose="020B0503020204020204" pitchFamily="34" charset="-122"/>
            </a:endParaRPr>
          </a:p>
        </p:txBody>
      </p:sp>
      <p:sp>
        <p:nvSpPr>
          <p:cNvPr id="11" name="TextBox 10"/>
          <p:cNvSpPr txBox="1"/>
          <p:nvPr/>
        </p:nvSpPr>
        <p:spPr>
          <a:xfrm>
            <a:off x="5439410" y="2388870"/>
            <a:ext cx="4328795" cy="1076325"/>
          </a:xfrm>
          <a:prstGeom prst="rect">
            <a:avLst/>
          </a:prstGeom>
          <a:noFill/>
        </p:spPr>
        <p:txBody>
          <a:bodyPr wrap="square" lIns="117199" tIns="58599" rIns="117199" bIns="58599" rtlCol="0">
            <a:spAutoFit/>
          </a:bodyPr>
          <a:lstStyle/>
          <a:p>
            <a:pPr>
              <a:lnSpc>
                <a:spcPct val="130000"/>
              </a:lnSpc>
              <a:defRPr/>
            </a:pPr>
            <a:r>
              <a:rPr lang="zh-CN" altLang="en-US" sz="1600" kern="0" dirty="0">
                <a:latin typeface="微软雅黑" panose="020B0503020204020204" pitchFamily="34" charset="-122"/>
                <a:ea typeface="微软雅黑" panose="020B0503020204020204" pitchFamily="34" charset="-122"/>
              </a:rPr>
              <a:t>发卡经营者在单用途预付卡公共服务平台的唯一认证，此唯一标识作为经营者发卡资格的凭证</a:t>
            </a:r>
            <a:endParaRPr lang="zh-CN" altLang="en-US" sz="1600" kern="0" dirty="0">
              <a:latin typeface="微软雅黑" panose="020B0503020204020204" pitchFamily="34" charset="-122"/>
              <a:ea typeface="微软雅黑" panose="020B0503020204020204" pitchFamily="34" charset="-122"/>
            </a:endParaRPr>
          </a:p>
        </p:txBody>
      </p:sp>
      <p:sp>
        <p:nvSpPr>
          <p:cNvPr id="12" name="TextBox 11"/>
          <p:cNvSpPr txBox="1"/>
          <p:nvPr/>
        </p:nvSpPr>
        <p:spPr>
          <a:xfrm>
            <a:off x="5183505" y="5052060"/>
            <a:ext cx="4828540" cy="1396365"/>
          </a:xfrm>
          <a:prstGeom prst="rect">
            <a:avLst/>
          </a:prstGeom>
          <a:noFill/>
        </p:spPr>
        <p:txBody>
          <a:bodyPr wrap="square" lIns="117199" tIns="58599" rIns="117199" bIns="58599" rtlCol="0">
            <a:spAutoFit/>
          </a:bodyPr>
          <a:lstStyle/>
          <a:p>
            <a:pPr>
              <a:lnSpc>
                <a:spcPct val="130000"/>
              </a:lnSpc>
              <a:defRPr/>
            </a:pPr>
            <a:r>
              <a:rPr lang="en-US" altLang="zh-CN" sz="1600" kern="0" dirty="0">
                <a:latin typeface="微软雅黑" panose="020B0503020204020204" pitchFamily="34" charset="-122"/>
                <a:ea typeface="微软雅黑" panose="020B0503020204020204" pitchFamily="34" charset="-122"/>
              </a:rPr>
              <a:t>经营者联网发行申请审核通过后，系统会自动生成对称密钥，发卡经营者使用私钥对数据加密，并通过CSB调用本系统服务，本系统接收到数据后，使用公钥进行解密，并对上报数据做相应的操作</a:t>
            </a:r>
            <a:endParaRPr lang="en-US" altLang="zh-CN" sz="1600" kern="0" dirty="0">
              <a:latin typeface="微软雅黑" panose="020B0503020204020204" pitchFamily="34" charset="-122"/>
              <a:ea typeface="微软雅黑" panose="020B0503020204020204" pitchFamily="34" charset="-122"/>
            </a:endParaRPr>
          </a:p>
        </p:txBody>
      </p:sp>
      <p:sp>
        <p:nvSpPr>
          <p:cNvPr id="13" name="TextBox 12"/>
          <p:cNvSpPr txBox="1"/>
          <p:nvPr/>
        </p:nvSpPr>
        <p:spPr>
          <a:xfrm>
            <a:off x="217805" y="201930"/>
            <a:ext cx="560895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联网发行唯一标识与密钥</a:t>
            </a:r>
            <a:endParaRPr lang="zh-CN" altLang="en-US" sz="2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161290" y="272415"/>
            <a:ext cx="586232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联网发行申请</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联网标识管理</a:t>
            </a:r>
            <a:endPar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6"/>
          <p:cNvSpPr txBox="1"/>
          <p:nvPr/>
        </p:nvSpPr>
        <p:spPr>
          <a:xfrm>
            <a:off x="558165" y="925830"/>
            <a:ext cx="11201400" cy="760095"/>
          </a:xfrm>
          <a:prstGeom prst="rect">
            <a:avLst/>
          </a:prstGeom>
          <a:noFill/>
        </p:spPr>
        <p:txBody>
          <a:bodyPr wrap="square" lIns="115134" tIns="57568" rIns="115134" bIns="57568" rtlCol="0">
            <a:spAutoFit/>
          </a:bodyPr>
          <a:lstStyle/>
          <a:p>
            <a:pPr>
              <a:lnSpc>
                <a:spcPct val="150000"/>
              </a:lnSpc>
            </a:pPr>
            <a:r>
              <a:rPr lang="zh-CN" altLang="en-US" sz="1400" b="1" spc="75" dirty="0">
                <a:solidFill>
                  <a:schemeClr val="tx1">
                    <a:lumMod val="65000"/>
                    <a:lumOff val="35000"/>
                  </a:schemeClr>
                </a:solidFill>
                <a:ea typeface="微软雅黑" panose="020B0503020204020204" pitchFamily="34" charset="-122"/>
                <a:sym typeface="+mn-ea"/>
              </a:rPr>
              <a:t>经营者在发卡管理系统联网发行申请成功后，行业主管登录协同监管平台对所提交的信息审核，审核通过后，会生成联网报送密钥。</a:t>
            </a:r>
            <a:endParaRPr lang="zh-CN" altLang="en-US" sz="1400" dirty="0">
              <a:latin typeface="+mj-ea"/>
              <a:ea typeface="+mj-ea"/>
            </a:endParaRPr>
          </a:p>
          <a:p>
            <a:pPr>
              <a:lnSpc>
                <a:spcPct val="150000"/>
              </a:lnSpc>
            </a:pPr>
            <a:endParaRPr lang="en-US" altLang="zh-CN" sz="1400" dirty="0">
              <a:latin typeface="+mj-ea"/>
              <a:ea typeface="+mj-ea"/>
            </a:endParaRPr>
          </a:p>
        </p:txBody>
      </p:sp>
      <p:pic>
        <p:nvPicPr>
          <p:cNvPr id="4" name="图片 3"/>
          <p:cNvPicPr>
            <a:picLocks noChangeAspect="1"/>
          </p:cNvPicPr>
          <p:nvPr/>
        </p:nvPicPr>
        <p:blipFill>
          <a:blip r:embed="rId1"/>
          <a:stretch>
            <a:fillRect/>
          </a:stretch>
        </p:blipFill>
        <p:spPr>
          <a:xfrm>
            <a:off x="383540" y="1435735"/>
            <a:ext cx="11181080" cy="5095240"/>
          </a:xfrm>
          <a:prstGeom prst="rect">
            <a:avLst/>
          </a:prstGeom>
        </p:spPr>
      </p:pic>
      <p:sp>
        <p:nvSpPr>
          <p:cNvPr id="5" name="Freeform 32"/>
          <p:cNvSpPr>
            <a:spLocks noEditPoints="1"/>
          </p:cNvSpPr>
          <p:nvPr/>
        </p:nvSpPr>
        <p:spPr bwMode="auto">
          <a:xfrm rot="16200000">
            <a:off x="7747953" y="3429635"/>
            <a:ext cx="1091565" cy="2347595"/>
          </a:xfrm>
          <a:custGeom>
            <a:avLst/>
            <a:gdLst>
              <a:gd name="T0" fmla="*/ 72 w 72"/>
              <a:gd name="T1" fmla="*/ 108 h 156"/>
              <a:gd name="T2" fmla="*/ 72 w 72"/>
              <a:gd name="T3" fmla="*/ 96 h 156"/>
              <a:gd name="T4" fmla="*/ 54 w 72"/>
              <a:gd name="T5" fmla="*/ 96 h 156"/>
              <a:gd name="T6" fmla="*/ 48 w 72"/>
              <a:gd name="T7" fmla="*/ 102 h 156"/>
              <a:gd name="T8" fmla="*/ 36 w 72"/>
              <a:gd name="T9" fmla="*/ 102 h 156"/>
              <a:gd name="T10" fmla="*/ 36 w 72"/>
              <a:gd name="T11" fmla="*/ 52 h 156"/>
              <a:gd name="T12" fmla="*/ 54 w 72"/>
              <a:gd name="T13" fmla="*/ 27 h 156"/>
              <a:gd name="T14" fmla="*/ 27 w 72"/>
              <a:gd name="T15" fmla="*/ 0 h 156"/>
              <a:gd name="T16" fmla="*/ 0 w 72"/>
              <a:gd name="T17" fmla="*/ 27 h 156"/>
              <a:gd name="T18" fmla="*/ 18 w 72"/>
              <a:gd name="T19" fmla="*/ 52 h 156"/>
              <a:gd name="T20" fmla="*/ 18 w 72"/>
              <a:gd name="T21" fmla="*/ 147 h 156"/>
              <a:gd name="T22" fmla="*/ 27 w 72"/>
              <a:gd name="T23" fmla="*/ 156 h 156"/>
              <a:gd name="T24" fmla="*/ 36 w 72"/>
              <a:gd name="T25" fmla="*/ 147 h 156"/>
              <a:gd name="T26" fmla="*/ 36 w 72"/>
              <a:gd name="T27" fmla="*/ 132 h 156"/>
              <a:gd name="T28" fmla="*/ 48 w 72"/>
              <a:gd name="T29" fmla="*/ 132 h 156"/>
              <a:gd name="T30" fmla="*/ 54 w 72"/>
              <a:gd name="T31" fmla="*/ 138 h 156"/>
              <a:gd name="T32" fmla="*/ 72 w 72"/>
              <a:gd name="T33" fmla="*/ 138 h 156"/>
              <a:gd name="T34" fmla="*/ 72 w 72"/>
              <a:gd name="T35" fmla="*/ 126 h 156"/>
              <a:gd name="T36" fmla="*/ 60 w 72"/>
              <a:gd name="T37" fmla="*/ 126 h 156"/>
              <a:gd name="T38" fmla="*/ 60 w 72"/>
              <a:gd name="T39" fmla="*/ 108 h 156"/>
              <a:gd name="T40" fmla="*/ 72 w 72"/>
              <a:gd name="T41" fmla="*/ 108 h 156"/>
              <a:gd name="T42" fmla="*/ 27 w 72"/>
              <a:gd name="T43" fmla="*/ 18 h 156"/>
              <a:gd name="T44" fmla="*/ 36 w 72"/>
              <a:gd name="T45" fmla="*/ 27 h 156"/>
              <a:gd name="T46" fmla="*/ 27 w 72"/>
              <a:gd name="T47" fmla="*/ 36 h 156"/>
              <a:gd name="T48" fmla="*/ 18 w 72"/>
              <a:gd name="T49" fmla="*/ 27 h 156"/>
              <a:gd name="T50" fmla="*/ 27 w 72"/>
              <a:gd name="T51"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56">
                <a:moveTo>
                  <a:pt x="72" y="108"/>
                </a:moveTo>
                <a:cubicBezTo>
                  <a:pt x="72" y="96"/>
                  <a:pt x="72" y="96"/>
                  <a:pt x="72" y="96"/>
                </a:cubicBezTo>
                <a:cubicBezTo>
                  <a:pt x="54" y="96"/>
                  <a:pt x="54" y="96"/>
                  <a:pt x="54" y="96"/>
                </a:cubicBezTo>
                <a:cubicBezTo>
                  <a:pt x="48" y="96"/>
                  <a:pt x="48" y="102"/>
                  <a:pt x="48" y="102"/>
                </a:cubicBezTo>
                <a:cubicBezTo>
                  <a:pt x="36" y="102"/>
                  <a:pt x="36" y="102"/>
                  <a:pt x="36" y="102"/>
                </a:cubicBezTo>
                <a:cubicBezTo>
                  <a:pt x="36" y="52"/>
                  <a:pt x="36" y="52"/>
                  <a:pt x="36" y="52"/>
                </a:cubicBezTo>
                <a:cubicBezTo>
                  <a:pt x="46" y="49"/>
                  <a:pt x="54" y="39"/>
                  <a:pt x="54" y="27"/>
                </a:cubicBezTo>
                <a:cubicBezTo>
                  <a:pt x="54" y="12"/>
                  <a:pt x="42" y="0"/>
                  <a:pt x="27" y="0"/>
                </a:cubicBezTo>
                <a:cubicBezTo>
                  <a:pt x="12" y="0"/>
                  <a:pt x="0" y="12"/>
                  <a:pt x="0" y="27"/>
                </a:cubicBezTo>
                <a:cubicBezTo>
                  <a:pt x="0" y="39"/>
                  <a:pt x="8" y="49"/>
                  <a:pt x="18" y="52"/>
                </a:cubicBezTo>
                <a:cubicBezTo>
                  <a:pt x="18" y="147"/>
                  <a:pt x="18" y="147"/>
                  <a:pt x="18" y="147"/>
                </a:cubicBezTo>
                <a:cubicBezTo>
                  <a:pt x="18" y="152"/>
                  <a:pt x="22" y="156"/>
                  <a:pt x="27" y="156"/>
                </a:cubicBezTo>
                <a:cubicBezTo>
                  <a:pt x="32" y="156"/>
                  <a:pt x="36" y="152"/>
                  <a:pt x="36" y="147"/>
                </a:cubicBezTo>
                <a:cubicBezTo>
                  <a:pt x="36" y="132"/>
                  <a:pt x="36" y="132"/>
                  <a:pt x="36" y="132"/>
                </a:cubicBezTo>
                <a:cubicBezTo>
                  <a:pt x="48" y="132"/>
                  <a:pt x="48" y="132"/>
                  <a:pt x="48" y="132"/>
                </a:cubicBezTo>
                <a:cubicBezTo>
                  <a:pt x="48" y="132"/>
                  <a:pt x="48" y="138"/>
                  <a:pt x="54" y="138"/>
                </a:cubicBezTo>
                <a:cubicBezTo>
                  <a:pt x="72" y="138"/>
                  <a:pt x="72" y="138"/>
                  <a:pt x="72" y="138"/>
                </a:cubicBezTo>
                <a:cubicBezTo>
                  <a:pt x="72" y="126"/>
                  <a:pt x="72" y="126"/>
                  <a:pt x="72" y="126"/>
                </a:cubicBezTo>
                <a:cubicBezTo>
                  <a:pt x="60" y="126"/>
                  <a:pt x="60" y="126"/>
                  <a:pt x="60" y="126"/>
                </a:cubicBezTo>
                <a:cubicBezTo>
                  <a:pt x="60" y="108"/>
                  <a:pt x="60" y="108"/>
                  <a:pt x="60" y="108"/>
                </a:cubicBezTo>
                <a:lnTo>
                  <a:pt x="72" y="108"/>
                </a:lnTo>
                <a:close/>
                <a:moveTo>
                  <a:pt x="27" y="18"/>
                </a:moveTo>
                <a:cubicBezTo>
                  <a:pt x="32" y="18"/>
                  <a:pt x="36" y="22"/>
                  <a:pt x="36" y="27"/>
                </a:cubicBezTo>
                <a:cubicBezTo>
                  <a:pt x="36" y="32"/>
                  <a:pt x="32" y="36"/>
                  <a:pt x="27" y="36"/>
                </a:cubicBezTo>
                <a:cubicBezTo>
                  <a:pt x="22" y="36"/>
                  <a:pt x="18" y="32"/>
                  <a:pt x="18" y="27"/>
                </a:cubicBezTo>
                <a:cubicBezTo>
                  <a:pt x="18" y="22"/>
                  <a:pt x="22" y="18"/>
                  <a:pt x="27" y="18"/>
                </a:cubicBezTo>
              </a:path>
            </a:pathLst>
          </a:custGeom>
          <a:solidFill>
            <a:srgbClr val="FFC000"/>
          </a:solidFill>
          <a:ln>
            <a:noFill/>
          </a:ln>
        </p:spPr>
        <p:txBody>
          <a:bodyPr/>
          <a:p>
            <a:pPr defTabSz="913765">
              <a:defRPr/>
            </a:pPr>
            <a:endParaRPr lang="zh-CN" altLang="en-US"/>
          </a:p>
        </p:txBody>
      </p:sp>
      <p:sp>
        <p:nvSpPr>
          <p:cNvPr id="6" name="文本框 5"/>
          <p:cNvSpPr txBox="1"/>
          <p:nvPr/>
        </p:nvSpPr>
        <p:spPr>
          <a:xfrm>
            <a:off x="4905693" y="4373245"/>
            <a:ext cx="1713230" cy="460375"/>
          </a:xfrm>
          <a:prstGeom prst="rect">
            <a:avLst/>
          </a:prstGeom>
          <a:noFill/>
        </p:spPr>
        <p:txBody>
          <a:bodyPr wrap="none" rtlCol="0">
            <a:spAutoFit/>
          </a:bodyPr>
          <a:p>
            <a:r>
              <a:rPr lang="zh-CN" altLang="en-US" sz="2400" b="1">
                <a:solidFill>
                  <a:srgbClr val="00B050"/>
                </a:solidFill>
              </a:rPr>
              <a:t>联网报送密</a:t>
            </a:r>
            <a:endParaRPr lang="zh-CN" altLang="en-US" sz="2400" b="1">
              <a:solidFill>
                <a:srgbClr val="00B05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9"/>
          <p:cNvSpPr>
            <a:spLocks noGrp="1"/>
          </p:cNvSpPr>
          <p:nvPr>
            <p:ph type="sldNum" sz="quarter" idx="12"/>
          </p:nvPr>
        </p:nvSpPr>
        <p:spPr>
          <a:xfrm>
            <a:off x="8612188" y="6356350"/>
            <a:ext cx="2743200" cy="365125"/>
          </a:xfrm>
        </p:spPr>
        <p:txBody>
          <a:bodyPr/>
          <a:lstStyle/>
          <a:p>
            <a:fld id="{F6F80BA7-3816-42AE-A7C0-0A497978291E}" type="slidenum">
              <a:rPr lang="zh-CN" altLang="en-US" smtClean="0"/>
            </a:fld>
            <a:endParaRPr lang="zh-CN" altLang="en-US" dirty="0"/>
          </a:p>
        </p:txBody>
      </p:sp>
      <p:sp>
        <p:nvSpPr>
          <p:cNvPr id="65" name="TextBox 7"/>
          <p:cNvSpPr>
            <a:spLocks noChangeArrowheads="1"/>
          </p:cNvSpPr>
          <p:nvPr/>
        </p:nvSpPr>
        <p:spPr bwMode="auto">
          <a:xfrm>
            <a:off x="161290" y="272415"/>
            <a:ext cx="59467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联网发行</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联网标识管理页面</a:t>
            </a:r>
            <a:endPar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16890" y="1212215"/>
            <a:ext cx="11161395" cy="51441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542019" y="1805982"/>
            <a:ext cx="9337183" cy="3683358"/>
          </a:xfrm>
          <a:prstGeom prst="rect">
            <a:avLst/>
          </a:prstGeom>
          <a:noFill/>
          <a:ln w="762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9"/>
          <p:cNvSpPr>
            <a:spLocks noChangeArrowheads="1"/>
          </p:cNvSpPr>
          <p:nvPr/>
        </p:nvSpPr>
        <p:spPr bwMode="auto">
          <a:xfrm>
            <a:off x="2242820" y="2532380"/>
            <a:ext cx="8416925" cy="2352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fontAlgn="auto" hangingPunct="1">
              <a:lnSpc>
                <a:spcPts val="2700"/>
              </a:lnSpc>
              <a:spcAft>
                <a:spcPts val="1200"/>
              </a:spcAft>
            </a:pPr>
            <a:r>
              <a:rPr lang="en-US" altLang="zh-CN" sz="2000" b="1" dirty="0">
                <a:solidFill>
                  <a:srgbClr val="0070C0"/>
                </a:solidFill>
                <a:latin typeface="微软雅黑" panose="020B0503020204020204" pitchFamily="34" charset="-122"/>
                <a:ea typeface="微软雅黑" panose="020B0503020204020204" pitchFamily="34" charset="-122"/>
              </a:rPr>
              <a:t>      </a:t>
            </a:r>
            <a:r>
              <a:rPr lang="zh-CN" altLang="zh-CN" sz="2000" b="1" dirty="0">
                <a:solidFill>
                  <a:srgbClr val="0070C0"/>
                </a:solidFill>
                <a:latin typeface="微软雅黑" panose="020B0503020204020204" pitchFamily="34" charset="-122"/>
                <a:ea typeface="微软雅黑" panose="020B0503020204020204" pitchFamily="34" charset="-122"/>
              </a:rPr>
              <a:t>本项目</a:t>
            </a:r>
            <a:r>
              <a:rPr lang="zh-CN" altLang="en-US" sz="2000" b="1" dirty="0">
                <a:solidFill>
                  <a:srgbClr val="0070C0"/>
                </a:solidFill>
                <a:latin typeface="微软雅黑" panose="020B0503020204020204" pitchFamily="34" charset="-122"/>
                <a:ea typeface="微软雅黑" panose="020B0503020204020204" pitchFamily="34" charset="-122"/>
              </a:rPr>
              <a:t>目标在于加强对上海市单用途商业预付卡的管理，建立相关部门齐抓共管、各司其职的工作机制，各部门与银行保险之间要加强协调配合和工作联动，形成工作合力。维护持卡当事人合法权益，防范资金风险。促进和引导单用途商业预付卡市场规范发展，建设单用途商业预付卡信息管理系统。</a:t>
            </a:r>
            <a:endParaRPr lang="zh-CN" altLang="en-US" sz="2000" b="1" dirty="0">
              <a:solidFill>
                <a:srgbClr val="0070C0"/>
              </a:solidFill>
              <a:latin typeface="微软雅黑" panose="020B0503020204020204" pitchFamily="34" charset="-122"/>
              <a:ea typeface="微软雅黑" panose="020B0503020204020204" pitchFamily="34" charset="-122"/>
            </a:endParaRPr>
          </a:p>
          <a:p>
            <a:pPr algn="just" eaLnBrk="1" fontAlgn="auto" hangingPunct="1">
              <a:lnSpc>
                <a:spcPts val="2700"/>
              </a:lnSpc>
              <a:spcAft>
                <a:spcPts val="1200"/>
              </a:spcAft>
            </a:pP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849115" y="568365"/>
            <a:ext cx="1756607" cy="1756607"/>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6" name="任意多边形 15"/>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17" name="椭圆 16"/>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sp>
          <p:nvSpPr>
            <p:cNvPr id="18" name="椭圆 17"/>
            <p:cNvSpPr/>
            <p:nvPr/>
          </p:nvSpPr>
          <p:spPr>
            <a:xfrm>
              <a:off x="4710169" y="2738382"/>
              <a:ext cx="2152650" cy="2152648"/>
            </a:xfrm>
            <a:prstGeom prst="ellipse">
              <a:avLst/>
            </a:prstGeom>
            <a:solidFill>
              <a:schemeClr val="bg1">
                <a:lumMod val="95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DE932F"/>
                </a:solidFill>
              </a:endParaRPr>
            </a:p>
          </p:txBody>
        </p:sp>
      </p:grpSp>
      <p:sp>
        <p:nvSpPr>
          <p:cNvPr id="20" name="TextBox 7"/>
          <p:cNvSpPr>
            <a:spLocks noChangeArrowheads="1"/>
          </p:cNvSpPr>
          <p:nvPr/>
        </p:nvSpPr>
        <p:spPr bwMode="auto">
          <a:xfrm>
            <a:off x="1983882" y="1199985"/>
            <a:ext cx="1487074"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前言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3" name="组合 22"/>
          <p:cNvGrpSpPr/>
          <p:nvPr/>
        </p:nvGrpSpPr>
        <p:grpSpPr>
          <a:xfrm>
            <a:off x="11204670" y="520051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4" name="椭圆 23"/>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6" name="组合 25"/>
          <p:cNvGrpSpPr/>
          <p:nvPr/>
        </p:nvGrpSpPr>
        <p:grpSpPr>
          <a:xfrm>
            <a:off x="10988646" y="5906906"/>
            <a:ext cx="360040" cy="36004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7" name="椭圆 26"/>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9" name="组合 28"/>
          <p:cNvGrpSpPr/>
          <p:nvPr/>
        </p:nvGrpSpPr>
        <p:grpSpPr>
          <a:xfrm>
            <a:off x="8779671" y="5243790"/>
            <a:ext cx="946294" cy="946294"/>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0" name="椭圆 29"/>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9914011" y="6294324"/>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3" name="椭圆 32"/>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10597315" y="4226928"/>
            <a:ext cx="720080" cy="720080"/>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6" name="椭圆 35"/>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8" name="组合 37"/>
          <p:cNvGrpSpPr/>
          <p:nvPr/>
        </p:nvGrpSpPr>
        <p:grpSpPr>
          <a:xfrm>
            <a:off x="10929051" y="5040912"/>
            <a:ext cx="222188" cy="222188"/>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39" name="椭圆 38"/>
            <p:cNvSpPr/>
            <p:nvPr/>
          </p:nvSpPr>
          <p:spPr>
            <a:xfrm>
              <a:off x="3724323" y="1908536"/>
              <a:ext cx="1329153" cy="1329153"/>
            </a:xfrm>
            <a:prstGeom prst="ellipse">
              <a:avLst/>
            </a:prstGeom>
            <a:solidFill>
              <a:srgbClr val="0070C0"/>
            </a:solidFill>
            <a:ln w="28575">
              <a:solidFill>
                <a:srgbClr val="0070C0"/>
              </a:solidFill>
            </a:ln>
            <a:effectLst>
              <a:outerShdw blurRad="279400" dist="889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839838" y="2024052"/>
              <a:ext cx="1098122" cy="1098122"/>
            </a:xfrm>
            <a:prstGeom prst="ellipse">
              <a:avLst/>
            </a:prstGeom>
            <a:solidFill>
              <a:schemeClr val="bg1">
                <a:lumMod val="9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41" name="TextBox 40"/>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nvSpPr>
        <p:spPr>
          <a:xfrm>
            <a:off x="1391082" y="4570585"/>
            <a:ext cx="9412165" cy="681355"/>
          </a:xfrm>
          <a:prstGeom prst="rect">
            <a:avLst/>
          </a:prstGeom>
          <a:noFill/>
        </p:spPr>
        <p:txBody>
          <a:bodyPr wrap="square" rtlCol="0">
            <a:spAutoFit/>
          </a:bodyPr>
          <a:lstStyle/>
          <a:p>
            <a:pPr algn="ctr">
              <a:lnSpc>
                <a:spcPct val="120000"/>
              </a:lnSpc>
            </a:pPr>
            <a:r>
              <a:rPr lang="zh-CN" altLang="en-US" sz="1600" b="1" spc="75" dirty="0">
                <a:solidFill>
                  <a:schemeClr val="tx1">
                    <a:lumMod val="65000"/>
                    <a:lumOff val="35000"/>
                  </a:schemeClr>
                </a:solidFill>
                <a:ea typeface="微软雅黑" panose="020B0503020204020204" pitchFamily="34" charset="-122"/>
              </a:rPr>
              <a:t>经营者在发卡管理系统联网发行申请成功后，行业主管登录协同监管平台对所提交的信息审核，审核通过后，经营者可以登录发卡管理系统，进行基本信息变更，变更完成后，点击</a:t>
            </a:r>
            <a:r>
              <a:rPr lang="en-US" altLang="zh-CN" sz="1600" b="1" spc="75" dirty="0">
                <a:solidFill>
                  <a:schemeClr val="tx1">
                    <a:lumMod val="65000"/>
                    <a:lumOff val="35000"/>
                  </a:schemeClr>
                </a:solidFill>
                <a:ea typeface="微软雅黑" panose="020B0503020204020204" pitchFamily="34" charset="-122"/>
              </a:rPr>
              <a:t>“</a:t>
            </a:r>
            <a:r>
              <a:rPr lang="zh-CN" altLang="en-US" sz="1600" b="1" spc="75" dirty="0">
                <a:solidFill>
                  <a:schemeClr val="tx1">
                    <a:lumMod val="65000"/>
                    <a:lumOff val="35000"/>
                  </a:schemeClr>
                </a:solidFill>
                <a:ea typeface="微软雅黑" panose="020B0503020204020204" pitchFamily="34" charset="-122"/>
              </a:rPr>
              <a:t>提交</a:t>
            </a:r>
            <a:r>
              <a:rPr lang="en-US" altLang="zh-CN" sz="1600" b="1" spc="75" dirty="0">
                <a:solidFill>
                  <a:schemeClr val="tx1">
                    <a:lumMod val="65000"/>
                    <a:lumOff val="35000"/>
                  </a:schemeClr>
                </a:solidFill>
                <a:ea typeface="微软雅黑" panose="020B0503020204020204" pitchFamily="34" charset="-122"/>
              </a:rPr>
              <a:t>”</a:t>
            </a:r>
            <a:r>
              <a:rPr lang="zh-CN" altLang="en-US" sz="1600" b="1" spc="75" dirty="0">
                <a:solidFill>
                  <a:schemeClr val="tx1">
                    <a:lumMod val="65000"/>
                    <a:lumOff val="35000"/>
                  </a:schemeClr>
                </a:solidFill>
                <a:ea typeface="微软雅黑" panose="020B0503020204020204" pitchFamily="34" charset="-122"/>
              </a:rPr>
              <a:t>。</a:t>
            </a:r>
            <a:endParaRPr lang="zh-CN" altLang="en-US" sz="1600" b="1" spc="75" dirty="0">
              <a:solidFill>
                <a:schemeClr val="tx1">
                  <a:lumMod val="65000"/>
                  <a:lumOff val="35000"/>
                </a:schemeClr>
              </a:solidFill>
              <a:ea typeface="微软雅黑" panose="020B0503020204020204" pitchFamily="34" charset="-122"/>
            </a:endParaRPr>
          </a:p>
        </p:txBody>
      </p:sp>
      <p:sp>
        <p:nvSpPr>
          <p:cNvPr id="33" name="圆角矩形 1"/>
          <p:cNvSpPr/>
          <p:nvPr/>
        </p:nvSpPr>
        <p:spPr>
          <a:xfrm>
            <a:off x="1921355" y="2216510"/>
            <a:ext cx="1636824" cy="1350037"/>
          </a:xfrm>
          <a:prstGeom prst="roundRect">
            <a:avLst>
              <a:gd name="adj" fmla="val 10000"/>
            </a:avLst>
          </a:prstGeom>
          <a:solidFill>
            <a:srgbClr val="0070C0"/>
          </a:solidFill>
          <a:ln w="15875">
            <a:solidFill>
              <a:schemeClr val="accent1">
                <a:lumMod val="20000"/>
                <a:lumOff val="80000"/>
              </a:schemeClr>
            </a:solidFill>
          </a:ln>
        </p:spPr>
        <p:style>
          <a:lnRef idx="2">
            <a:schemeClr val="accent2">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5" name="圆角矩形 3"/>
          <p:cNvSpPr/>
          <p:nvPr/>
        </p:nvSpPr>
        <p:spPr>
          <a:xfrm>
            <a:off x="2337937" y="3360137"/>
            <a:ext cx="1349273" cy="39913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latin typeface="微软雅黑" panose="020B0503020204020204" pitchFamily="34" charset="-122"/>
              <a:ea typeface="微软雅黑" panose="020B0503020204020204" pitchFamily="34" charset="-122"/>
            </a:endParaRPr>
          </a:p>
        </p:txBody>
      </p:sp>
      <p:sp>
        <p:nvSpPr>
          <p:cNvPr id="36" name="圆角矩形 4"/>
          <p:cNvSpPr/>
          <p:nvPr/>
        </p:nvSpPr>
        <p:spPr>
          <a:xfrm>
            <a:off x="4011164" y="2039980"/>
            <a:ext cx="1636824" cy="1350037"/>
          </a:xfrm>
          <a:prstGeom prst="roundRect">
            <a:avLst>
              <a:gd name="adj" fmla="val 10000"/>
            </a:avLst>
          </a:prstGeom>
          <a:solidFill>
            <a:srgbClr val="376092"/>
          </a:solidFill>
          <a:ln w="15875">
            <a:solidFill>
              <a:schemeClr val="accent1">
                <a:lumMod val="20000"/>
                <a:lumOff val="80000"/>
              </a:schemeClr>
            </a:solidFill>
          </a:ln>
        </p:spPr>
        <p:style>
          <a:lnRef idx="2">
            <a:schemeClr val="accent3">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38" name="圆角矩形 6"/>
          <p:cNvSpPr/>
          <p:nvPr/>
        </p:nvSpPr>
        <p:spPr>
          <a:xfrm>
            <a:off x="4709160" y="1938655"/>
            <a:ext cx="1516380" cy="39941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9" name="圆角矩形 7"/>
          <p:cNvSpPr/>
          <p:nvPr/>
        </p:nvSpPr>
        <p:spPr>
          <a:xfrm>
            <a:off x="9006732" y="2216510"/>
            <a:ext cx="1636824" cy="1350037"/>
          </a:xfrm>
          <a:prstGeom prst="roundRect">
            <a:avLst>
              <a:gd name="adj" fmla="val 10000"/>
            </a:avLst>
          </a:prstGeom>
          <a:solidFill>
            <a:srgbClr val="0070C0"/>
          </a:solidFill>
          <a:ln w="15875">
            <a:solidFill>
              <a:schemeClr val="accent1">
                <a:lumMod val="20000"/>
                <a:lumOff val="80000"/>
              </a:schemeClr>
            </a:solidFill>
          </a:ln>
        </p:spPr>
        <p:style>
          <a:lnRef idx="2">
            <a:schemeClr val="accent4">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41" name="圆角矩形 9"/>
          <p:cNvSpPr/>
          <p:nvPr/>
        </p:nvSpPr>
        <p:spPr>
          <a:xfrm>
            <a:off x="9423313" y="1996792"/>
            <a:ext cx="1349273" cy="39913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42" name="圆角矩形 10"/>
          <p:cNvSpPr/>
          <p:nvPr/>
        </p:nvSpPr>
        <p:spPr>
          <a:xfrm>
            <a:off x="6696625" y="2135865"/>
            <a:ext cx="1636824" cy="1350037"/>
          </a:xfrm>
          <a:prstGeom prst="roundRect">
            <a:avLst>
              <a:gd name="adj" fmla="val 10000"/>
            </a:avLst>
          </a:prstGeom>
          <a:solidFill>
            <a:srgbClr val="376092"/>
          </a:solidFill>
          <a:ln w="15875">
            <a:solidFill>
              <a:schemeClr val="accent1">
                <a:lumMod val="20000"/>
                <a:lumOff val="80000"/>
              </a:schemeClr>
            </a:solidFill>
          </a:ln>
        </p:spPr>
        <p:style>
          <a:lnRef idx="2">
            <a:schemeClr val="accent5">
              <a:hueOff val="0"/>
              <a:satOff val="0"/>
              <a:lumOff val="0"/>
              <a:alphaOff val="0"/>
            </a:schemeClr>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sp>
      <p:sp>
        <p:nvSpPr>
          <p:cNvPr id="43" name="圆角矩形 11"/>
          <p:cNvSpPr/>
          <p:nvPr/>
        </p:nvSpPr>
        <p:spPr>
          <a:xfrm>
            <a:off x="7184961" y="3221045"/>
            <a:ext cx="1349273" cy="399135"/>
          </a:xfrm>
          <a:prstGeom prst="roundRect">
            <a:avLst/>
          </a:prstGeom>
          <a:solidFill>
            <a:srgbClr val="F9F9F9"/>
          </a:solidFill>
          <a:ln w="22225">
            <a:noFill/>
          </a:ln>
          <a:effectLst>
            <a:outerShdw blurRad="228600" dist="101600" dir="2700000" algn="t" rotWithShape="0">
              <a:schemeClr val="accent1">
                <a:lumMod val="50000"/>
                <a:alpha val="6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spc="225" dirty="0">
                <a:solidFill>
                  <a:schemeClr val="accent1"/>
                </a:solidFill>
                <a:ea typeface="微软雅黑" panose="020B0503020204020204" pitchFamily="34" charset="-122"/>
                <a:cs typeface="文泉驿等宽微米黑" panose="020B0606030804020204" pitchFamily="34" charset="-122"/>
                <a:sym typeface="+mn-ea"/>
              </a:rPr>
              <a:t>资金管理</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4538071" y="2479695"/>
            <a:ext cx="484118" cy="485828"/>
            <a:chOff x="4511676" y="1389063"/>
            <a:chExt cx="449263" cy="450850"/>
          </a:xfrm>
        </p:grpSpPr>
        <p:sp>
          <p:nvSpPr>
            <p:cNvPr id="45" name="Freeform 62"/>
            <p:cNvSpPr>
              <a:spLocks noEditPoints="1"/>
            </p:cNvSpPr>
            <p:nvPr/>
          </p:nvSpPr>
          <p:spPr bwMode="auto">
            <a:xfrm>
              <a:off x="4511676" y="1389063"/>
              <a:ext cx="449263" cy="450850"/>
            </a:xfrm>
            <a:custGeom>
              <a:avLst/>
              <a:gdLst>
                <a:gd name="T0" fmla="*/ 78 w 190"/>
                <a:gd name="T1" fmla="*/ 190 h 190"/>
                <a:gd name="T2" fmla="*/ 63 w 190"/>
                <a:gd name="T3" fmla="*/ 156 h 190"/>
                <a:gd name="T4" fmla="*/ 16 w 190"/>
                <a:gd name="T5" fmla="*/ 150 h 190"/>
                <a:gd name="T6" fmla="*/ 29 w 190"/>
                <a:gd name="T7" fmla="*/ 116 h 190"/>
                <a:gd name="T8" fmla="*/ 0 w 190"/>
                <a:gd name="T9" fmla="*/ 78 h 190"/>
                <a:gd name="T10" fmla="*/ 33 w 190"/>
                <a:gd name="T11" fmla="*/ 63 h 190"/>
                <a:gd name="T12" fmla="*/ 39 w 190"/>
                <a:gd name="T13" fmla="*/ 16 h 190"/>
                <a:gd name="T14" fmla="*/ 74 w 190"/>
                <a:gd name="T15" fmla="*/ 29 h 190"/>
                <a:gd name="T16" fmla="*/ 111 w 190"/>
                <a:gd name="T17" fmla="*/ 0 h 190"/>
                <a:gd name="T18" fmla="*/ 126 w 190"/>
                <a:gd name="T19" fmla="*/ 33 h 190"/>
                <a:gd name="T20" fmla="*/ 174 w 190"/>
                <a:gd name="T21" fmla="*/ 39 h 190"/>
                <a:gd name="T22" fmla="*/ 160 w 190"/>
                <a:gd name="T23" fmla="*/ 73 h 190"/>
                <a:gd name="T24" fmla="*/ 190 w 190"/>
                <a:gd name="T25" fmla="*/ 111 h 190"/>
                <a:gd name="T26" fmla="*/ 156 w 190"/>
                <a:gd name="T27" fmla="*/ 126 h 190"/>
                <a:gd name="T28" fmla="*/ 150 w 190"/>
                <a:gd name="T29" fmla="*/ 173 h 190"/>
                <a:gd name="T30" fmla="*/ 116 w 190"/>
                <a:gd name="T31" fmla="*/ 160 h 190"/>
                <a:gd name="T32" fmla="*/ 85 w 190"/>
                <a:gd name="T33" fmla="*/ 182 h 190"/>
                <a:gd name="T34" fmla="*/ 109 w 190"/>
                <a:gd name="T35" fmla="*/ 154 h 190"/>
                <a:gd name="T36" fmla="*/ 125 w 190"/>
                <a:gd name="T37" fmla="*/ 148 h 190"/>
                <a:gd name="T38" fmla="*/ 150 w 190"/>
                <a:gd name="T39" fmla="*/ 163 h 190"/>
                <a:gd name="T40" fmla="*/ 147 w 190"/>
                <a:gd name="T41" fmla="*/ 127 h 190"/>
                <a:gd name="T42" fmla="*/ 153 w 190"/>
                <a:gd name="T43" fmla="*/ 111 h 190"/>
                <a:gd name="T44" fmla="*/ 182 w 190"/>
                <a:gd name="T45" fmla="*/ 104 h 190"/>
                <a:gd name="T46" fmla="*/ 154 w 190"/>
                <a:gd name="T47" fmla="*/ 80 h 190"/>
                <a:gd name="T48" fmla="*/ 148 w 190"/>
                <a:gd name="T49" fmla="*/ 65 h 190"/>
                <a:gd name="T50" fmla="*/ 163 w 190"/>
                <a:gd name="T51" fmla="*/ 40 h 190"/>
                <a:gd name="T52" fmla="*/ 127 w 190"/>
                <a:gd name="T53" fmla="*/ 43 h 190"/>
                <a:gd name="T54" fmla="*/ 111 w 190"/>
                <a:gd name="T55" fmla="*/ 36 h 190"/>
                <a:gd name="T56" fmla="*/ 104 w 190"/>
                <a:gd name="T57" fmla="*/ 8 h 190"/>
                <a:gd name="T58" fmla="*/ 81 w 190"/>
                <a:gd name="T59" fmla="*/ 35 h 190"/>
                <a:gd name="T60" fmla="*/ 65 w 190"/>
                <a:gd name="T61" fmla="*/ 41 h 190"/>
                <a:gd name="T62" fmla="*/ 40 w 190"/>
                <a:gd name="T63" fmla="*/ 26 h 190"/>
                <a:gd name="T64" fmla="*/ 43 w 190"/>
                <a:gd name="T65" fmla="*/ 63 h 190"/>
                <a:gd name="T66" fmla="*/ 36 w 190"/>
                <a:gd name="T67" fmla="*/ 78 h 190"/>
                <a:gd name="T68" fmla="*/ 8 w 190"/>
                <a:gd name="T69" fmla="*/ 85 h 190"/>
                <a:gd name="T70" fmla="*/ 35 w 190"/>
                <a:gd name="T71" fmla="*/ 109 h 190"/>
                <a:gd name="T72" fmla="*/ 42 w 190"/>
                <a:gd name="T73" fmla="*/ 124 h 190"/>
                <a:gd name="T74" fmla="*/ 27 w 190"/>
                <a:gd name="T75" fmla="*/ 149 h 190"/>
                <a:gd name="T76" fmla="*/ 63 w 190"/>
                <a:gd name="T77" fmla="*/ 147 h 190"/>
                <a:gd name="T78" fmla="*/ 78 w 190"/>
                <a:gd name="T79" fmla="*/ 153 h 190"/>
                <a:gd name="T80" fmla="*/ 85 w 190"/>
                <a:gd name="T81" fmla="*/ 18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0" h="190">
                  <a:moveTo>
                    <a:pt x="111" y="190"/>
                  </a:moveTo>
                  <a:cubicBezTo>
                    <a:pt x="78" y="190"/>
                    <a:pt x="78" y="190"/>
                    <a:pt x="78" y="190"/>
                  </a:cubicBezTo>
                  <a:cubicBezTo>
                    <a:pt x="74" y="160"/>
                    <a:pt x="74" y="160"/>
                    <a:pt x="74" y="160"/>
                  </a:cubicBezTo>
                  <a:cubicBezTo>
                    <a:pt x="70" y="159"/>
                    <a:pt x="67" y="158"/>
                    <a:pt x="63" y="156"/>
                  </a:cubicBezTo>
                  <a:cubicBezTo>
                    <a:pt x="39" y="173"/>
                    <a:pt x="39" y="173"/>
                    <a:pt x="39" y="173"/>
                  </a:cubicBezTo>
                  <a:cubicBezTo>
                    <a:pt x="16" y="150"/>
                    <a:pt x="16" y="150"/>
                    <a:pt x="16" y="150"/>
                  </a:cubicBezTo>
                  <a:cubicBezTo>
                    <a:pt x="33" y="126"/>
                    <a:pt x="33" y="126"/>
                    <a:pt x="33" y="126"/>
                  </a:cubicBezTo>
                  <a:cubicBezTo>
                    <a:pt x="32" y="123"/>
                    <a:pt x="30" y="119"/>
                    <a:pt x="29" y="116"/>
                  </a:cubicBezTo>
                  <a:cubicBezTo>
                    <a:pt x="0" y="111"/>
                    <a:pt x="0" y="111"/>
                    <a:pt x="0" y="111"/>
                  </a:cubicBezTo>
                  <a:cubicBezTo>
                    <a:pt x="0" y="78"/>
                    <a:pt x="0" y="78"/>
                    <a:pt x="0" y="78"/>
                  </a:cubicBezTo>
                  <a:cubicBezTo>
                    <a:pt x="29" y="73"/>
                    <a:pt x="29" y="73"/>
                    <a:pt x="29" y="73"/>
                  </a:cubicBezTo>
                  <a:cubicBezTo>
                    <a:pt x="30" y="70"/>
                    <a:pt x="32" y="67"/>
                    <a:pt x="33" y="63"/>
                  </a:cubicBezTo>
                  <a:cubicBezTo>
                    <a:pt x="16" y="39"/>
                    <a:pt x="16" y="39"/>
                    <a:pt x="16" y="39"/>
                  </a:cubicBezTo>
                  <a:cubicBezTo>
                    <a:pt x="39" y="16"/>
                    <a:pt x="39" y="16"/>
                    <a:pt x="39" y="16"/>
                  </a:cubicBezTo>
                  <a:cubicBezTo>
                    <a:pt x="63" y="33"/>
                    <a:pt x="63" y="33"/>
                    <a:pt x="63" y="33"/>
                  </a:cubicBezTo>
                  <a:cubicBezTo>
                    <a:pt x="67" y="32"/>
                    <a:pt x="70" y="30"/>
                    <a:pt x="74" y="29"/>
                  </a:cubicBezTo>
                  <a:cubicBezTo>
                    <a:pt x="78" y="0"/>
                    <a:pt x="78" y="0"/>
                    <a:pt x="78" y="0"/>
                  </a:cubicBezTo>
                  <a:cubicBezTo>
                    <a:pt x="111" y="0"/>
                    <a:pt x="111" y="0"/>
                    <a:pt x="111" y="0"/>
                  </a:cubicBezTo>
                  <a:cubicBezTo>
                    <a:pt x="116" y="29"/>
                    <a:pt x="116" y="29"/>
                    <a:pt x="116" y="29"/>
                  </a:cubicBezTo>
                  <a:cubicBezTo>
                    <a:pt x="120" y="30"/>
                    <a:pt x="123" y="32"/>
                    <a:pt x="126" y="33"/>
                  </a:cubicBezTo>
                  <a:cubicBezTo>
                    <a:pt x="150" y="16"/>
                    <a:pt x="150" y="16"/>
                    <a:pt x="150" y="16"/>
                  </a:cubicBezTo>
                  <a:cubicBezTo>
                    <a:pt x="174" y="39"/>
                    <a:pt x="174" y="39"/>
                    <a:pt x="174" y="39"/>
                  </a:cubicBezTo>
                  <a:cubicBezTo>
                    <a:pt x="156" y="63"/>
                    <a:pt x="156" y="63"/>
                    <a:pt x="156" y="63"/>
                  </a:cubicBezTo>
                  <a:cubicBezTo>
                    <a:pt x="158" y="67"/>
                    <a:pt x="159" y="70"/>
                    <a:pt x="160" y="73"/>
                  </a:cubicBezTo>
                  <a:cubicBezTo>
                    <a:pt x="190" y="78"/>
                    <a:pt x="190" y="78"/>
                    <a:pt x="190" y="78"/>
                  </a:cubicBezTo>
                  <a:cubicBezTo>
                    <a:pt x="190" y="111"/>
                    <a:pt x="190" y="111"/>
                    <a:pt x="190" y="111"/>
                  </a:cubicBezTo>
                  <a:cubicBezTo>
                    <a:pt x="160" y="116"/>
                    <a:pt x="160" y="116"/>
                    <a:pt x="160" y="116"/>
                  </a:cubicBezTo>
                  <a:cubicBezTo>
                    <a:pt x="159" y="119"/>
                    <a:pt x="158" y="123"/>
                    <a:pt x="156" y="126"/>
                  </a:cubicBezTo>
                  <a:cubicBezTo>
                    <a:pt x="174" y="150"/>
                    <a:pt x="174" y="150"/>
                    <a:pt x="174" y="150"/>
                  </a:cubicBezTo>
                  <a:cubicBezTo>
                    <a:pt x="150" y="173"/>
                    <a:pt x="150" y="173"/>
                    <a:pt x="150" y="173"/>
                  </a:cubicBezTo>
                  <a:cubicBezTo>
                    <a:pt x="126" y="156"/>
                    <a:pt x="126" y="156"/>
                    <a:pt x="126" y="156"/>
                  </a:cubicBezTo>
                  <a:cubicBezTo>
                    <a:pt x="123" y="158"/>
                    <a:pt x="120" y="159"/>
                    <a:pt x="116" y="160"/>
                  </a:cubicBezTo>
                  <a:lnTo>
                    <a:pt x="111" y="190"/>
                  </a:lnTo>
                  <a:close/>
                  <a:moveTo>
                    <a:pt x="85" y="182"/>
                  </a:moveTo>
                  <a:cubicBezTo>
                    <a:pt x="104" y="182"/>
                    <a:pt x="104" y="182"/>
                    <a:pt x="104" y="182"/>
                  </a:cubicBezTo>
                  <a:cubicBezTo>
                    <a:pt x="109" y="154"/>
                    <a:pt x="109" y="154"/>
                    <a:pt x="109" y="154"/>
                  </a:cubicBezTo>
                  <a:cubicBezTo>
                    <a:pt x="111" y="153"/>
                    <a:pt x="111" y="153"/>
                    <a:pt x="111" y="153"/>
                  </a:cubicBezTo>
                  <a:cubicBezTo>
                    <a:pt x="116" y="152"/>
                    <a:pt x="120" y="150"/>
                    <a:pt x="125" y="148"/>
                  </a:cubicBezTo>
                  <a:cubicBezTo>
                    <a:pt x="127" y="147"/>
                    <a:pt x="127" y="147"/>
                    <a:pt x="127" y="147"/>
                  </a:cubicBezTo>
                  <a:cubicBezTo>
                    <a:pt x="150" y="163"/>
                    <a:pt x="150" y="163"/>
                    <a:pt x="150" y="163"/>
                  </a:cubicBezTo>
                  <a:cubicBezTo>
                    <a:pt x="163" y="149"/>
                    <a:pt x="163" y="149"/>
                    <a:pt x="163" y="149"/>
                  </a:cubicBezTo>
                  <a:cubicBezTo>
                    <a:pt x="147" y="127"/>
                    <a:pt x="147" y="127"/>
                    <a:pt x="147" y="127"/>
                  </a:cubicBezTo>
                  <a:cubicBezTo>
                    <a:pt x="148" y="124"/>
                    <a:pt x="148" y="124"/>
                    <a:pt x="148" y="124"/>
                  </a:cubicBezTo>
                  <a:cubicBezTo>
                    <a:pt x="150" y="120"/>
                    <a:pt x="152" y="116"/>
                    <a:pt x="153" y="111"/>
                  </a:cubicBezTo>
                  <a:cubicBezTo>
                    <a:pt x="154" y="109"/>
                    <a:pt x="154" y="109"/>
                    <a:pt x="154" y="109"/>
                  </a:cubicBezTo>
                  <a:cubicBezTo>
                    <a:pt x="182" y="104"/>
                    <a:pt x="182" y="104"/>
                    <a:pt x="182" y="104"/>
                  </a:cubicBezTo>
                  <a:cubicBezTo>
                    <a:pt x="182" y="85"/>
                    <a:pt x="182" y="85"/>
                    <a:pt x="182" y="85"/>
                  </a:cubicBezTo>
                  <a:cubicBezTo>
                    <a:pt x="154" y="80"/>
                    <a:pt x="154" y="80"/>
                    <a:pt x="154" y="80"/>
                  </a:cubicBezTo>
                  <a:cubicBezTo>
                    <a:pt x="153" y="78"/>
                    <a:pt x="153" y="78"/>
                    <a:pt x="153" y="78"/>
                  </a:cubicBezTo>
                  <a:cubicBezTo>
                    <a:pt x="152" y="73"/>
                    <a:pt x="150" y="69"/>
                    <a:pt x="148" y="65"/>
                  </a:cubicBezTo>
                  <a:cubicBezTo>
                    <a:pt x="147" y="63"/>
                    <a:pt x="147" y="63"/>
                    <a:pt x="147" y="63"/>
                  </a:cubicBezTo>
                  <a:cubicBezTo>
                    <a:pt x="163" y="40"/>
                    <a:pt x="163" y="40"/>
                    <a:pt x="163" y="40"/>
                  </a:cubicBezTo>
                  <a:cubicBezTo>
                    <a:pt x="150" y="26"/>
                    <a:pt x="150" y="26"/>
                    <a:pt x="150" y="26"/>
                  </a:cubicBezTo>
                  <a:cubicBezTo>
                    <a:pt x="127" y="43"/>
                    <a:pt x="127" y="43"/>
                    <a:pt x="127" y="43"/>
                  </a:cubicBezTo>
                  <a:cubicBezTo>
                    <a:pt x="125" y="41"/>
                    <a:pt x="125" y="41"/>
                    <a:pt x="125" y="41"/>
                  </a:cubicBezTo>
                  <a:cubicBezTo>
                    <a:pt x="120" y="39"/>
                    <a:pt x="116" y="37"/>
                    <a:pt x="111" y="36"/>
                  </a:cubicBezTo>
                  <a:cubicBezTo>
                    <a:pt x="109" y="35"/>
                    <a:pt x="109" y="35"/>
                    <a:pt x="109" y="35"/>
                  </a:cubicBezTo>
                  <a:cubicBezTo>
                    <a:pt x="104" y="8"/>
                    <a:pt x="104" y="8"/>
                    <a:pt x="104" y="8"/>
                  </a:cubicBezTo>
                  <a:cubicBezTo>
                    <a:pt x="85" y="8"/>
                    <a:pt x="85" y="8"/>
                    <a:pt x="85" y="8"/>
                  </a:cubicBezTo>
                  <a:cubicBezTo>
                    <a:pt x="81" y="35"/>
                    <a:pt x="81" y="35"/>
                    <a:pt x="81" y="35"/>
                  </a:cubicBezTo>
                  <a:cubicBezTo>
                    <a:pt x="78" y="36"/>
                    <a:pt x="78" y="36"/>
                    <a:pt x="78" y="36"/>
                  </a:cubicBezTo>
                  <a:cubicBezTo>
                    <a:pt x="74" y="37"/>
                    <a:pt x="69" y="39"/>
                    <a:pt x="65" y="41"/>
                  </a:cubicBezTo>
                  <a:cubicBezTo>
                    <a:pt x="63" y="43"/>
                    <a:pt x="63" y="43"/>
                    <a:pt x="63" y="43"/>
                  </a:cubicBezTo>
                  <a:cubicBezTo>
                    <a:pt x="40" y="26"/>
                    <a:pt x="40" y="26"/>
                    <a:pt x="40" y="26"/>
                  </a:cubicBezTo>
                  <a:cubicBezTo>
                    <a:pt x="27" y="40"/>
                    <a:pt x="27" y="40"/>
                    <a:pt x="27" y="40"/>
                  </a:cubicBezTo>
                  <a:cubicBezTo>
                    <a:pt x="43" y="63"/>
                    <a:pt x="43" y="63"/>
                    <a:pt x="43" y="63"/>
                  </a:cubicBezTo>
                  <a:cubicBezTo>
                    <a:pt x="42" y="65"/>
                    <a:pt x="42" y="65"/>
                    <a:pt x="42" y="65"/>
                  </a:cubicBezTo>
                  <a:cubicBezTo>
                    <a:pt x="39" y="69"/>
                    <a:pt x="37" y="74"/>
                    <a:pt x="36" y="78"/>
                  </a:cubicBezTo>
                  <a:cubicBezTo>
                    <a:pt x="35" y="80"/>
                    <a:pt x="35" y="80"/>
                    <a:pt x="35" y="80"/>
                  </a:cubicBezTo>
                  <a:cubicBezTo>
                    <a:pt x="8" y="85"/>
                    <a:pt x="8" y="85"/>
                    <a:pt x="8" y="85"/>
                  </a:cubicBezTo>
                  <a:cubicBezTo>
                    <a:pt x="8" y="104"/>
                    <a:pt x="8" y="104"/>
                    <a:pt x="8" y="104"/>
                  </a:cubicBezTo>
                  <a:cubicBezTo>
                    <a:pt x="35" y="109"/>
                    <a:pt x="35" y="109"/>
                    <a:pt x="35" y="109"/>
                  </a:cubicBezTo>
                  <a:cubicBezTo>
                    <a:pt x="36" y="111"/>
                    <a:pt x="36" y="111"/>
                    <a:pt x="36" y="111"/>
                  </a:cubicBezTo>
                  <a:cubicBezTo>
                    <a:pt x="37" y="116"/>
                    <a:pt x="39" y="120"/>
                    <a:pt x="42" y="124"/>
                  </a:cubicBezTo>
                  <a:cubicBezTo>
                    <a:pt x="43" y="127"/>
                    <a:pt x="43" y="127"/>
                    <a:pt x="43" y="127"/>
                  </a:cubicBezTo>
                  <a:cubicBezTo>
                    <a:pt x="27" y="149"/>
                    <a:pt x="27" y="149"/>
                    <a:pt x="27" y="149"/>
                  </a:cubicBezTo>
                  <a:cubicBezTo>
                    <a:pt x="40" y="163"/>
                    <a:pt x="40" y="163"/>
                    <a:pt x="40" y="163"/>
                  </a:cubicBezTo>
                  <a:cubicBezTo>
                    <a:pt x="63" y="147"/>
                    <a:pt x="63" y="147"/>
                    <a:pt x="63" y="147"/>
                  </a:cubicBezTo>
                  <a:cubicBezTo>
                    <a:pt x="65" y="148"/>
                    <a:pt x="65" y="148"/>
                    <a:pt x="65" y="148"/>
                  </a:cubicBezTo>
                  <a:cubicBezTo>
                    <a:pt x="69" y="150"/>
                    <a:pt x="74" y="152"/>
                    <a:pt x="78" y="153"/>
                  </a:cubicBezTo>
                  <a:cubicBezTo>
                    <a:pt x="81" y="154"/>
                    <a:pt x="81" y="154"/>
                    <a:pt x="81" y="154"/>
                  </a:cubicBezTo>
                  <a:lnTo>
                    <a:pt x="85" y="18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46" name="Freeform 63"/>
            <p:cNvSpPr>
              <a:spLocks noEditPoints="1"/>
            </p:cNvSpPr>
            <p:nvPr/>
          </p:nvSpPr>
          <p:spPr bwMode="auto">
            <a:xfrm>
              <a:off x="4670426" y="1549401"/>
              <a:ext cx="131763" cy="131763"/>
            </a:xfrm>
            <a:custGeom>
              <a:avLst/>
              <a:gdLst>
                <a:gd name="T0" fmla="*/ 28 w 56"/>
                <a:gd name="T1" fmla="*/ 56 h 56"/>
                <a:gd name="T2" fmla="*/ 0 w 56"/>
                <a:gd name="T3" fmla="*/ 28 h 56"/>
                <a:gd name="T4" fmla="*/ 28 w 56"/>
                <a:gd name="T5" fmla="*/ 0 h 56"/>
                <a:gd name="T6" fmla="*/ 56 w 56"/>
                <a:gd name="T7" fmla="*/ 28 h 56"/>
                <a:gd name="T8" fmla="*/ 28 w 56"/>
                <a:gd name="T9" fmla="*/ 56 h 56"/>
                <a:gd name="T10" fmla="*/ 28 w 56"/>
                <a:gd name="T11" fmla="*/ 4 h 56"/>
                <a:gd name="T12" fmla="*/ 4 w 56"/>
                <a:gd name="T13" fmla="*/ 28 h 56"/>
                <a:gd name="T14" fmla="*/ 28 w 56"/>
                <a:gd name="T15" fmla="*/ 52 h 56"/>
                <a:gd name="T16" fmla="*/ 52 w 56"/>
                <a:gd name="T17" fmla="*/ 28 h 56"/>
                <a:gd name="T18" fmla="*/ 28 w 56"/>
                <a:gd name="T19" fmla="*/ 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56"/>
                  </a:moveTo>
                  <a:cubicBezTo>
                    <a:pt x="12" y="56"/>
                    <a:pt x="0" y="43"/>
                    <a:pt x="0" y="28"/>
                  </a:cubicBezTo>
                  <a:cubicBezTo>
                    <a:pt x="0" y="12"/>
                    <a:pt x="12" y="0"/>
                    <a:pt x="28" y="0"/>
                  </a:cubicBezTo>
                  <a:cubicBezTo>
                    <a:pt x="43" y="0"/>
                    <a:pt x="56" y="12"/>
                    <a:pt x="56" y="28"/>
                  </a:cubicBezTo>
                  <a:cubicBezTo>
                    <a:pt x="56" y="43"/>
                    <a:pt x="43" y="56"/>
                    <a:pt x="28" y="56"/>
                  </a:cubicBezTo>
                  <a:close/>
                  <a:moveTo>
                    <a:pt x="28" y="4"/>
                  </a:moveTo>
                  <a:cubicBezTo>
                    <a:pt x="15" y="4"/>
                    <a:pt x="4" y="14"/>
                    <a:pt x="4" y="28"/>
                  </a:cubicBezTo>
                  <a:cubicBezTo>
                    <a:pt x="4" y="41"/>
                    <a:pt x="15" y="52"/>
                    <a:pt x="28" y="52"/>
                  </a:cubicBezTo>
                  <a:cubicBezTo>
                    <a:pt x="41" y="52"/>
                    <a:pt x="52" y="41"/>
                    <a:pt x="52" y="28"/>
                  </a:cubicBezTo>
                  <a:cubicBezTo>
                    <a:pt x="52" y="14"/>
                    <a:pt x="41" y="4"/>
                    <a:pt x="28"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grpSp>
      <p:grpSp>
        <p:nvGrpSpPr>
          <p:cNvPr id="47" name="组合 46"/>
          <p:cNvGrpSpPr/>
          <p:nvPr/>
        </p:nvGrpSpPr>
        <p:grpSpPr>
          <a:xfrm>
            <a:off x="2532991" y="2639456"/>
            <a:ext cx="429377" cy="453326"/>
            <a:chOff x="1804988" y="3225801"/>
            <a:chExt cx="398463" cy="420687"/>
          </a:xfrm>
        </p:grpSpPr>
        <p:sp>
          <p:nvSpPr>
            <p:cNvPr id="48" name="Freeform 100"/>
            <p:cNvSpPr>
              <a:spLocks noEditPoints="1"/>
            </p:cNvSpPr>
            <p:nvPr/>
          </p:nvSpPr>
          <p:spPr bwMode="auto">
            <a:xfrm>
              <a:off x="1819276" y="3225801"/>
              <a:ext cx="384175" cy="158750"/>
            </a:xfrm>
            <a:custGeom>
              <a:avLst/>
              <a:gdLst>
                <a:gd name="T0" fmla="*/ 162 w 162"/>
                <a:gd name="T1" fmla="*/ 67 h 67"/>
                <a:gd name="T2" fmla="*/ 95 w 162"/>
                <a:gd name="T3" fmla="*/ 67 h 67"/>
                <a:gd name="T4" fmla="*/ 119 w 162"/>
                <a:gd name="T5" fmla="*/ 43 h 67"/>
                <a:gd name="T6" fmla="*/ 79 w 162"/>
                <a:gd name="T7" fmla="*/ 27 h 67"/>
                <a:gd name="T8" fmla="*/ 24 w 162"/>
                <a:gd name="T9" fmla="*/ 65 h 67"/>
                <a:gd name="T10" fmla="*/ 23 w 162"/>
                <a:gd name="T11" fmla="*/ 67 h 67"/>
                <a:gd name="T12" fmla="*/ 0 w 162"/>
                <a:gd name="T13" fmla="*/ 58 h 67"/>
                <a:gd name="T14" fmla="*/ 1 w 162"/>
                <a:gd name="T15" fmla="*/ 57 h 67"/>
                <a:gd name="T16" fmla="*/ 79 w 162"/>
                <a:gd name="T17" fmla="*/ 2 h 67"/>
                <a:gd name="T18" fmla="*/ 136 w 162"/>
                <a:gd name="T19" fmla="*/ 25 h 67"/>
                <a:gd name="T20" fmla="*/ 162 w 162"/>
                <a:gd name="T21" fmla="*/ 0 h 67"/>
                <a:gd name="T22" fmla="*/ 162 w 162"/>
                <a:gd name="T23" fmla="*/ 67 h 67"/>
                <a:gd name="T24" fmla="*/ 104 w 162"/>
                <a:gd name="T25" fmla="*/ 63 h 67"/>
                <a:gd name="T26" fmla="*/ 158 w 162"/>
                <a:gd name="T27" fmla="*/ 63 h 67"/>
                <a:gd name="T28" fmla="*/ 158 w 162"/>
                <a:gd name="T29" fmla="*/ 9 h 67"/>
                <a:gd name="T30" fmla="*/ 137 w 162"/>
                <a:gd name="T31" fmla="*/ 31 h 67"/>
                <a:gd name="T32" fmla="*/ 135 w 162"/>
                <a:gd name="T33" fmla="*/ 30 h 67"/>
                <a:gd name="T34" fmla="*/ 79 w 162"/>
                <a:gd name="T35" fmla="*/ 6 h 67"/>
                <a:gd name="T36" fmla="*/ 5 w 162"/>
                <a:gd name="T37" fmla="*/ 56 h 67"/>
                <a:gd name="T38" fmla="*/ 21 w 162"/>
                <a:gd name="T39" fmla="*/ 62 h 67"/>
                <a:gd name="T40" fmla="*/ 79 w 162"/>
                <a:gd name="T41" fmla="*/ 23 h 67"/>
                <a:gd name="T42" fmla="*/ 124 w 162"/>
                <a:gd name="T43" fmla="*/ 41 h 67"/>
                <a:gd name="T44" fmla="*/ 125 w 162"/>
                <a:gd name="T45" fmla="*/ 43 h 67"/>
                <a:gd name="T46" fmla="*/ 104 w 162"/>
                <a:gd name="T47"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2" h="67">
                  <a:moveTo>
                    <a:pt x="162" y="67"/>
                  </a:moveTo>
                  <a:cubicBezTo>
                    <a:pt x="95" y="67"/>
                    <a:pt x="95" y="67"/>
                    <a:pt x="95" y="67"/>
                  </a:cubicBezTo>
                  <a:cubicBezTo>
                    <a:pt x="119" y="43"/>
                    <a:pt x="119" y="43"/>
                    <a:pt x="119" y="43"/>
                  </a:cubicBezTo>
                  <a:cubicBezTo>
                    <a:pt x="108" y="32"/>
                    <a:pt x="94" y="27"/>
                    <a:pt x="79" y="27"/>
                  </a:cubicBezTo>
                  <a:cubicBezTo>
                    <a:pt x="55" y="27"/>
                    <a:pt x="32" y="42"/>
                    <a:pt x="24" y="65"/>
                  </a:cubicBezTo>
                  <a:cubicBezTo>
                    <a:pt x="23" y="67"/>
                    <a:pt x="23" y="67"/>
                    <a:pt x="23" y="67"/>
                  </a:cubicBezTo>
                  <a:cubicBezTo>
                    <a:pt x="0" y="58"/>
                    <a:pt x="0" y="58"/>
                    <a:pt x="0" y="58"/>
                  </a:cubicBezTo>
                  <a:cubicBezTo>
                    <a:pt x="1" y="57"/>
                    <a:pt x="1" y="57"/>
                    <a:pt x="1" y="57"/>
                  </a:cubicBezTo>
                  <a:cubicBezTo>
                    <a:pt x="13" y="24"/>
                    <a:pt x="44" y="2"/>
                    <a:pt x="79" y="2"/>
                  </a:cubicBezTo>
                  <a:cubicBezTo>
                    <a:pt x="101" y="2"/>
                    <a:pt x="121" y="11"/>
                    <a:pt x="136" y="25"/>
                  </a:cubicBezTo>
                  <a:cubicBezTo>
                    <a:pt x="162" y="0"/>
                    <a:pt x="162" y="0"/>
                    <a:pt x="162" y="0"/>
                  </a:cubicBezTo>
                  <a:lnTo>
                    <a:pt x="162" y="67"/>
                  </a:lnTo>
                  <a:close/>
                  <a:moveTo>
                    <a:pt x="104" y="63"/>
                  </a:moveTo>
                  <a:cubicBezTo>
                    <a:pt x="158" y="63"/>
                    <a:pt x="158" y="63"/>
                    <a:pt x="158" y="63"/>
                  </a:cubicBezTo>
                  <a:cubicBezTo>
                    <a:pt x="158" y="9"/>
                    <a:pt x="158" y="9"/>
                    <a:pt x="158" y="9"/>
                  </a:cubicBezTo>
                  <a:cubicBezTo>
                    <a:pt x="137" y="31"/>
                    <a:pt x="137" y="31"/>
                    <a:pt x="137" y="31"/>
                  </a:cubicBezTo>
                  <a:cubicBezTo>
                    <a:pt x="135" y="30"/>
                    <a:pt x="135" y="30"/>
                    <a:pt x="135" y="30"/>
                  </a:cubicBezTo>
                  <a:cubicBezTo>
                    <a:pt x="120" y="15"/>
                    <a:pt x="100" y="6"/>
                    <a:pt x="79" y="6"/>
                  </a:cubicBezTo>
                  <a:cubicBezTo>
                    <a:pt x="47" y="6"/>
                    <a:pt x="17" y="26"/>
                    <a:pt x="5" y="56"/>
                  </a:cubicBezTo>
                  <a:cubicBezTo>
                    <a:pt x="21" y="62"/>
                    <a:pt x="21" y="62"/>
                    <a:pt x="21" y="62"/>
                  </a:cubicBezTo>
                  <a:cubicBezTo>
                    <a:pt x="30" y="38"/>
                    <a:pt x="54" y="23"/>
                    <a:pt x="79" y="23"/>
                  </a:cubicBezTo>
                  <a:cubicBezTo>
                    <a:pt x="96" y="23"/>
                    <a:pt x="112" y="29"/>
                    <a:pt x="124" y="41"/>
                  </a:cubicBezTo>
                  <a:cubicBezTo>
                    <a:pt x="125" y="43"/>
                    <a:pt x="125" y="43"/>
                    <a:pt x="125" y="43"/>
                  </a:cubicBezTo>
                  <a:lnTo>
                    <a:pt x="104" y="6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49" name="Freeform 101"/>
            <p:cNvSpPr>
              <a:spLocks noEditPoints="1"/>
            </p:cNvSpPr>
            <p:nvPr/>
          </p:nvSpPr>
          <p:spPr bwMode="auto">
            <a:xfrm>
              <a:off x="1804988" y="3468688"/>
              <a:ext cx="393700" cy="177800"/>
            </a:xfrm>
            <a:custGeom>
              <a:avLst/>
              <a:gdLst>
                <a:gd name="T0" fmla="*/ 0 w 166"/>
                <a:gd name="T1" fmla="*/ 75 h 75"/>
                <a:gd name="T2" fmla="*/ 0 w 166"/>
                <a:gd name="T3" fmla="*/ 0 h 75"/>
                <a:gd name="T4" fmla="*/ 74 w 166"/>
                <a:gd name="T5" fmla="*/ 0 h 75"/>
                <a:gd name="T6" fmla="*/ 48 w 166"/>
                <a:gd name="T7" fmla="*/ 27 h 75"/>
                <a:gd name="T8" fmla="*/ 85 w 166"/>
                <a:gd name="T9" fmla="*/ 41 h 75"/>
                <a:gd name="T10" fmla="*/ 138 w 166"/>
                <a:gd name="T11" fmla="*/ 4 h 75"/>
                <a:gd name="T12" fmla="*/ 140 w 166"/>
                <a:gd name="T13" fmla="*/ 0 h 75"/>
                <a:gd name="T14" fmla="*/ 166 w 166"/>
                <a:gd name="T15" fmla="*/ 10 h 75"/>
                <a:gd name="T16" fmla="*/ 165 w 166"/>
                <a:gd name="T17" fmla="*/ 14 h 75"/>
                <a:gd name="T18" fmla="*/ 85 w 166"/>
                <a:gd name="T19" fmla="*/ 69 h 75"/>
                <a:gd name="T20" fmla="*/ 28 w 166"/>
                <a:gd name="T21" fmla="*/ 47 h 75"/>
                <a:gd name="T22" fmla="*/ 0 w 166"/>
                <a:gd name="T23" fmla="*/ 75 h 75"/>
                <a:gd name="T24" fmla="*/ 27 w 166"/>
                <a:gd name="T25" fmla="*/ 36 h 75"/>
                <a:gd name="T26" fmla="*/ 30 w 166"/>
                <a:gd name="T27" fmla="*/ 38 h 75"/>
                <a:gd name="T28" fmla="*/ 85 w 166"/>
                <a:gd name="T29" fmla="*/ 61 h 75"/>
                <a:gd name="T30" fmla="*/ 156 w 166"/>
                <a:gd name="T31" fmla="*/ 15 h 75"/>
                <a:gd name="T32" fmla="*/ 144 w 166"/>
                <a:gd name="T33" fmla="*/ 10 h 75"/>
                <a:gd name="T34" fmla="*/ 85 w 166"/>
                <a:gd name="T35" fmla="*/ 49 h 75"/>
                <a:gd name="T36" fmla="*/ 39 w 166"/>
                <a:gd name="T37" fmla="*/ 30 h 75"/>
                <a:gd name="T38" fmla="*/ 36 w 166"/>
                <a:gd name="T39" fmla="*/ 27 h 75"/>
                <a:gd name="T40" fmla="*/ 55 w 166"/>
                <a:gd name="T41" fmla="*/ 8 h 75"/>
                <a:gd name="T42" fmla="*/ 8 w 166"/>
                <a:gd name="T43" fmla="*/ 8 h 75"/>
                <a:gd name="T44" fmla="*/ 8 w 166"/>
                <a:gd name="T45" fmla="*/ 55 h 75"/>
                <a:gd name="T46" fmla="*/ 27 w 166"/>
                <a:gd name="T47" fmla="*/ 3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6" h="75">
                  <a:moveTo>
                    <a:pt x="0" y="75"/>
                  </a:moveTo>
                  <a:cubicBezTo>
                    <a:pt x="0" y="0"/>
                    <a:pt x="0" y="0"/>
                    <a:pt x="0" y="0"/>
                  </a:cubicBezTo>
                  <a:cubicBezTo>
                    <a:pt x="74" y="0"/>
                    <a:pt x="74" y="0"/>
                    <a:pt x="74" y="0"/>
                  </a:cubicBezTo>
                  <a:cubicBezTo>
                    <a:pt x="48" y="27"/>
                    <a:pt x="48" y="27"/>
                    <a:pt x="48" y="27"/>
                  </a:cubicBezTo>
                  <a:cubicBezTo>
                    <a:pt x="58" y="36"/>
                    <a:pt x="71" y="41"/>
                    <a:pt x="85" y="41"/>
                  </a:cubicBezTo>
                  <a:cubicBezTo>
                    <a:pt x="109" y="41"/>
                    <a:pt x="130" y="26"/>
                    <a:pt x="138" y="4"/>
                  </a:cubicBezTo>
                  <a:cubicBezTo>
                    <a:pt x="140" y="0"/>
                    <a:pt x="140" y="0"/>
                    <a:pt x="140" y="0"/>
                  </a:cubicBezTo>
                  <a:cubicBezTo>
                    <a:pt x="166" y="10"/>
                    <a:pt x="166" y="10"/>
                    <a:pt x="166" y="10"/>
                  </a:cubicBezTo>
                  <a:cubicBezTo>
                    <a:pt x="165" y="14"/>
                    <a:pt x="165" y="14"/>
                    <a:pt x="165" y="14"/>
                  </a:cubicBezTo>
                  <a:cubicBezTo>
                    <a:pt x="152" y="47"/>
                    <a:pt x="120" y="69"/>
                    <a:pt x="85" y="69"/>
                  </a:cubicBezTo>
                  <a:cubicBezTo>
                    <a:pt x="64" y="69"/>
                    <a:pt x="43" y="61"/>
                    <a:pt x="28" y="47"/>
                  </a:cubicBezTo>
                  <a:lnTo>
                    <a:pt x="0" y="75"/>
                  </a:lnTo>
                  <a:close/>
                  <a:moveTo>
                    <a:pt x="27" y="36"/>
                  </a:moveTo>
                  <a:cubicBezTo>
                    <a:pt x="30" y="38"/>
                    <a:pt x="30" y="38"/>
                    <a:pt x="30" y="38"/>
                  </a:cubicBezTo>
                  <a:cubicBezTo>
                    <a:pt x="45" y="53"/>
                    <a:pt x="64" y="61"/>
                    <a:pt x="85" y="61"/>
                  </a:cubicBezTo>
                  <a:cubicBezTo>
                    <a:pt x="116" y="61"/>
                    <a:pt x="144" y="43"/>
                    <a:pt x="156" y="15"/>
                  </a:cubicBezTo>
                  <a:cubicBezTo>
                    <a:pt x="144" y="10"/>
                    <a:pt x="144" y="10"/>
                    <a:pt x="144" y="10"/>
                  </a:cubicBezTo>
                  <a:cubicBezTo>
                    <a:pt x="134" y="33"/>
                    <a:pt x="111" y="49"/>
                    <a:pt x="85" y="49"/>
                  </a:cubicBezTo>
                  <a:cubicBezTo>
                    <a:pt x="68" y="49"/>
                    <a:pt x="51" y="42"/>
                    <a:pt x="39" y="30"/>
                  </a:cubicBezTo>
                  <a:cubicBezTo>
                    <a:pt x="36" y="27"/>
                    <a:pt x="36" y="27"/>
                    <a:pt x="36" y="27"/>
                  </a:cubicBezTo>
                  <a:cubicBezTo>
                    <a:pt x="55" y="8"/>
                    <a:pt x="55" y="8"/>
                    <a:pt x="55" y="8"/>
                  </a:cubicBezTo>
                  <a:cubicBezTo>
                    <a:pt x="8" y="8"/>
                    <a:pt x="8" y="8"/>
                    <a:pt x="8" y="8"/>
                  </a:cubicBezTo>
                  <a:cubicBezTo>
                    <a:pt x="8" y="55"/>
                    <a:pt x="8" y="55"/>
                    <a:pt x="8" y="55"/>
                  </a:cubicBezTo>
                  <a:lnTo>
                    <a:pt x="27"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grpSp>
      <p:grpSp>
        <p:nvGrpSpPr>
          <p:cNvPr id="50" name="组合 49"/>
          <p:cNvGrpSpPr/>
          <p:nvPr/>
        </p:nvGrpSpPr>
        <p:grpSpPr>
          <a:xfrm>
            <a:off x="9643250" y="2665972"/>
            <a:ext cx="366081" cy="400294"/>
            <a:chOff x="7294563" y="3238501"/>
            <a:chExt cx="339725" cy="371475"/>
          </a:xfrm>
        </p:grpSpPr>
        <p:sp>
          <p:nvSpPr>
            <p:cNvPr id="51" name="Freeform 127"/>
            <p:cNvSpPr>
              <a:spLocks noEditPoints="1"/>
            </p:cNvSpPr>
            <p:nvPr/>
          </p:nvSpPr>
          <p:spPr bwMode="auto">
            <a:xfrm>
              <a:off x="7294563" y="3541713"/>
              <a:ext cx="339725" cy="68263"/>
            </a:xfrm>
            <a:custGeom>
              <a:avLst/>
              <a:gdLst>
                <a:gd name="T0" fmla="*/ 129 w 143"/>
                <a:gd name="T1" fmla="*/ 29 h 29"/>
                <a:gd name="T2" fmla="*/ 15 w 143"/>
                <a:gd name="T3" fmla="*/ 29 h 29"/>
                <a:gd name="T4" fmla="*/ 0 w 143"/>
                <a:gd name="T5" fmla="*/ 15 h 29"/>
                <a:gd name="T6" fmla="*/ 15 w 143"/>
                <a:gd name="T7" fmla="*/ 0 h 29"/>
                <a:gd name="T8" fmla="*/ 44 w 143"/>
                <a:gd name="T9" fmla="*/ 0 h 29"/>
                <a:gd name="T10" fmla="*/ 44 w 143"/>
                <a:gd name="T11" fmla="*/ 1 h 29"/>
                <a:gd name="T12" fmla="*/ 65 w 143"/>
                <a:gd name="T13" fmla="*/ 16 h 29"/>
                <a:gd name="T14" fmla="*/ 79 w 143"/>
                <a:gd name="T15" fmla="*/ 16 h 29"/>
                <a:gd name="T16" fmla="*/ 99 w 143"/>
                <a:gd name="T17" fmla="*/ 1 h 29"/>
                <a:gd name="T18" fmla="*/ 100 w 143"/>
                <a:gd name="T19" fmla="*/ 0 h 29"/>
                <a:gd name="T20" fmla="*/ 129 w 143"/>
                <a:gd name="T21" fmla="*/ 0 h 29"/>
                <a:gd name="T22" fmla="*/ 143 w 143"/>
                <a:gd name="T23" fmla="*/ 15 h 29"/>
                <a:gd name="T24" fmla="*/ 129 w 143"/>
                <a:gd name="T25" fmla="*/ 29 h 29"/>
                <a:gd name="T26" fmla="*/ 15 w 143"/>
                <a:gd name="T27" fmla="*/ 4 h 29"/>
                <a:gd name="T28" fmla="*/ 4 w 143"/>
                <a:gd name="T29" fmla="*/ 15 h 29"/>
                <a:gd name="T30" fmla="*/ 15 w 143"/>
                <a:gd name="T31" fmla="*/ 25 h 29"/>
                <a:gd name="T32" fmla="*/ 129 w 143"/>
                <a:gd name="T33" fmla="*/ 25 h 29"/>
                <a:gd name="T34" fmla="*/ 139 w 143"/>
                <a:gd name="T35" fmla="*/ 15 h 29"/>
                <a:gd name="T36" fmla="*/ 129 w 143"/>
                <a:gd name="T37" fmla="*/ 4 h 29"/>
                <a:gd name="T38" fmla="*/ 102 w 143"/>
                <a:gd name="T39" fmla="*/ 4 h 29"/>
                <a:gd name="T40" fmla="*/ 79 w 143"/>
                <a:gd name="T41" fmla="*/ 20 h 29"/>
                <a:gd name="T42" fmla="*/ 65 w 143"/>
                <a:gd name="T43" fmla="*/ 20 h 29"/>
                <a:gd name="T44" fmla="*/ 41 w 143"/>
                <a:gd name="T45" fmla="*/ 4 h 29"/>
                <a:gd name="T46" fmla="*/ 15 w 143"/>
                <a:gd name="T47" fmla="*/ 4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3" h="29">
                  <a:moveTo>
                    <a:pt x="129" y="29"/>
                  </a:moveTo>
                  <a:cubicBezTo>
                    <a:pt x="15" y="29"/>
                    <a:pt x="15" y="29"/>
                    <a:pt x="15" y="29"/>
                  </a:cubicBezTo>
                  <a:cubicBezTo>
                    <a:pt x="7" y="29"/>
                    <a:pt x="0" y="23"/>
                    <a:pt x="0" y="15"/>
                  </a:cubicBezTo>
                  <a:cubicBezTo>
                    <a:pt x="0" y="6"/>
                    <a:pt x="7" y="0"/>
                    <a:pt x="15" y="0"/>
                  </a:cubicBezTo>
                  <a:cubicBezTo>
                    <a:pt x="44" y="0"/>
                    <a:pt x="44" y="0"/>
                    <a:pt x="44" y="0"/>
                  </a:cubicBezTo>
                  <a:cubicBezTo>
                    <a:pt x="44" y="1"/>
                    <a:pt x="44" y="1"/>
                    <a:pt x="44" y="1"/>
                  </a:cubicBezTo>
                  <a:cubicBezTo>
                    <a:pt x="47" y="10"/>
                    <a:pt x="56" y="16"/>
                    <a:pt x="65" y="16"/>
                  </a:cubicBezTo>
                  <a:cubicBezTo>
                    <a:pt x="79" y="16"/>
                    <a:pt x="79" y="16"/>
                    <a:pt x="79" y="16"/>
                  </a:cubicBezTo>
                  <a:cubicBezTo>
                    <a:pt x="88" y="16"/>
                    <a:pt x="96" y="10"/>
                    <a:pt x="99" y="1"/>
                  </a:cubicBezTo>
                  <a:cubicBezTo>
                    <a:pt x="100" y="0"/>
                    <a:pt x="100" y="0"/>
                    <a:pt x="100" y="0"/>
                  </a:cubicBezTo>
                  <a:cubicBezTo>
                    <a:pt x="129" y="0"/>
                    <a:pt x="129" y="0"/>
                    <a:pt x="129" y="0"/>
                  </a:cubicBezTo>
                  <a:cubicBezTo>
                    <a:pt x="137" y="0"/>
                    <a:pt x="143" y="6"/>
                    <a:pt x="143" y="15"/>
                  </a:cubicBezTo>
                  <a:cubicBezTo>
                    <a:pt x="143" y="23"/>
                    <a:pt x="137" y="29"/>
                    <a:pt x="129" y="29"/>
                  </a:cubicBezTo>
                  <a:close/>
                  <a:moveTo>
                    <a:pt x="15" y="4"/>
                  </a:moveTo>
                  <a:cubicBezTo>
                    <a:pt x="9" y="4"/>
                    <a:pt x="4" y="9"/>
                    <a:pt x="4" y="15"/>
                  </a:cubicBezTo>
                  <a:cubicBezTo>
                    <a:pt x="4" y="20"/>
                    <a:pt x="9" y="25"/>
                    <a:pt x="15" y="25"/>
                  </a:cubicBezTo>
                  <a:cubicBezTo>
                    <a:pt x="129" y="25"/>
                    <a:pt x="129" y="25"/>
                    <a:pt x="129" y="25"/>
                  </a:cubicBezTo>
                  <a:cubicBezTo>
                    <a:pt x="135" y="25"/>
                    <a:pt x="139" y="20"/>
                    <a:pt x="139" y="15"/>
                  </a:cubicBezTo>
                  <a:cubicBezTo>
                    <a:pt x="139" y="9"/>
                    <a:pt x="135" y="4"/>
                    <a:pt x="129" y="4"/>
                  </a:cubicBezTo>
                  <a:cubicBezTo>
                    <a:pt x="102" y="4"/>
                    <a:pt x="102" y="4"/>
                    <a:pt x="102" y="4"/>
                  </a:cubicBezTo>
                  <a:cubicBezTo>
                    <a:pt x="98" y="13"/>
                    <a:pt x="89" y="20"/>
                    <a:pt x="79" y="20"/>
                  </a:cubicBezTo>
                  <a:cubicBezTo>
                    <a:pt x="65" y="20"/>
                    <a:pt x="65" y="20"/>
                    <a:pt x="65" y="20"/>
                  </a:cubicBezTo>
                  <a:cubicBezTo>
                    <a:pt x="54" y="20"/>
                    <a:pt x="45" y="13"/>
                    <a:pt x="41" y="4"/>
                  </a:cubicBezTo>
                  <a:lnTo>
                    <a:pt x="15"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52" name="Freeform 128"/>
            <p:cNvSpPr>
              <a:spLocks noEditPoints="1"/>
            </p:cNvSpPr>
            <p:nvPr/>
          </p:nvSpPr>
          <p:spPr bwMode="auto">
            <a:xfrm>
              <a:off x="7351713" y="3238501"/>
              <a:ext cx="227013" cy="303213"/>
            </a:xfrm>
            <a:custGeom>
              <a:avLst/>
              <a:gdLst>
                <a:gd name="T0" fmla="*/ 55 w 96"/>
                <a:gd name="T1" fmla="*/ 128 h 128"/>
                <a:gd name="T2" fmla="*/ 41 w 96"/>
                <a:gd name="T3" fmla="*/ 128 h 128"/>
                <a:gd name="T4" fmla="*/ 22 w 96"/>
                <a:gd name="T5" fmla="*/ 110 h 128"/>
                <a:gd name="T6" fmla="*/ 22 w 96"/>
                <a:gd name="T7" fmla="*/ 85 h 128"/>
                <a:gd name="T8" fmla="*/ 12 w 96"/>
                <a:gd name="T9" fmla="*/ 85 h 128"/>
                <a:gd name="T10" fmla="*/ 2 w 96"/>
                <a:gd name="T11" fmla="*/ 79 h 128"/>
                <a:gd name="T12" fmla="*/ 3 w 96"/>
                <a:gd name="T13" fmla="*/ 68 h 128"/>
                <a:gd name="T14" fmla="*/ 38 w 96"/>
                <a:gd name="T15" fmla="*/ 6 h 128"/>
                <a:gd name="T16" fmla="*/ 48 w 96"/>
                <a:gd name="T17" fmla="*/ 0 h 128"/>
                <a:gd name="T18" fmla="*/ 58 w 96"/>
                <a:gd name="T19" fmla="*/ 6 h 128"/>
                <a:gd name="T20" fmla="*/ 93 w 96"/>
                <a:gd name="T21" fmla="*/ 68 h 128"/>
                <a:gd name="T22" fmla="*/ 94 w 96"/>
                <a:gd name="T23" fmla="*/ 79 h 128"/>
                <a:gd name="T24" fmla="*/ 83 w 96"/>
                <a:gd name="T25" fmla="*/ 85 h 128"/>
                <a:gd name="T26" fmla="*/ 73 w 96"/>
                <a:gd name="T27" fmla="*/ 85 h 128"/>
                <a:gd name="T28" fmla="*/ 73 w 96"/>
                <a:gd name="T29" fmla="*/ 110 h 128"/>
                <a:gd name="T30" fmla="*/ 55 w 96"/>
                <a:gd name="T31" fmla="*/ 128 h 128"/>
                <a:gd name="T32" fmla="*/ 48 w 96"/>
                <a:gd name="T33" fmla="*/ 8 h 128"/>
                <a:gd name="T34" fmla="*/ 45 w 96"/>
                <a:gd name="T35" fmla="*/ 10 h 128"/>
                <a:gd name="T36" fmla="*/ 9 w 96"/>
                <a:gd name="T37" fmla="*/ 72 h 128"/>
                <a:gd name="T38" fmla="*/ 9 w 96"/>
                <a:gd name="T39" fmla="*/ 75 h 128"/>
                <a:gd name="T40" fmla="*/ 12 w 96"/>
                <a:gd name="T41" fmla="*/ 77 h 128"/>
                <a:gd name="T42" fmla="*/ 30 w 96"/>
                <a:gd name="T43" fmla="*/ 77 h 128"/>
                <a:gd name="T44" fmla="*/ 30 w 96"/>
                <a:gd name="T45" fmla="*/ 110 h 128"/>
                <a:gd name="T46" fmla="*/ 41 w 96"/>
                <a:gd name="T47" fmla="*/ 120 h 128"/>
                <a:gd name="T48" fmla="*/ 55 w 96"/>
                <a:gd name="T49" fmla="*/ 120 h 128"/>
                <a:gd name="T50" fmla="*/ 65 w 96"/>
                <a:gd name="T51" fmla="*/ 110 h 128"/>
                <a:gd name="T52" fmla="*/ 65 w 96"/>
                <a:gd name="T53" fmla="*/ 77 h 128"/>
                <a:gd name="T54" fmla="*/ 83 w 96"/>
                <a:gd name="T55" fmla="*/ 77 h 128"/>
                <a:gd name="T56" fmla="*/ 87 w 96"/>
                <a:gd name="T57" fmla="*/ 75 h 128"/>
                <a:gd name="T58" fmla="*/ 86 w 96"/>
                <a:gd name="T59" fmla="*/ 72 h 128"/>
                <a:gd name="T60" fmla="*/ 51 w 96"/>
                <a:gd name="T61" fmla="*/ 10 h 128"/>
                <a:gd name="T62" fmla="*/ 48 w 96"/>
                <a:gd name="T63" fmla="*/ 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28">
                  <a:moveTo>
                    <a:pt x="55" y="128"/>
                  </a:moveTo>
                  <a:cubicBezTo>
                    <a:pt x="41" y="128"/>
                    <a:pt x="41" y="128"/>
                    <a:pt x="41" y="128"/>
                  </a:cubicBezTo>
                  <a:cubicBezTo>
                    <a:pt x="31" y="128"/>
                    <a:pt x="22" y="120"/>
                    <a:pt x="22" y="110"/>
                  </a:cubicBezTo>
                  <a:cubicBezTo>
                    <a:pt x="22" y="85"/>
                    <a:pt x="22" y="85"/>
                    <a:pt x="22" y="85"/>
                  </a:cubicBezTo>
                  <a:cubicBezTo>
                    <a:pt x="12" y="85"/>
                    <a:pt x="12" y="85"/>
                    <a:pt x="12" y="85"/>
                  </a:cubicBezTo>
                  <a:cubicBezTo>
                    <a:pt x="8" y="85"/>
                    <a:pt x="4" y="83"/>
                    <a:pt x="2" y="79"/>
                  </a:cubicBezTo>
                  <a:cubicBezTo>
                    <a:pt x="0" y="76"/>
                    <a:pt x="0" y="72"/>
                    <a:pt x="3" y="68"/>
                  </a:cubicBezTo>
                  <a:cubicBezTo>
                    <a:pt x="38" y="6"/>
                    <a:pt x="38" y="6"/>
                    <a:pt x="38" y="6"/>
                  </a:cubicBezTo>
                  <a:cubicBezTo>
                    <a:pt x="40" y="2"/>
                    <a:pt x="44" y="0"/>
                    <a:pt x="48" y="0"/>
                  </a:cubicBezTo>
                  <a:cubicBezTo>
                    <a:pt x="52" y="0"/>
                    <a:pt x="55" y="2"/>
                    <a:pt x="58" y="6"/>
                  </a:cubicBezTo>
                  <a:cubicBezTo>
                    <a:pt x="93" y="68"/>
                    <a:pt x="93" y="68"/>
                    <a:pt x="93" y="68"/>
                  </a:cubicBezTo>
                  <a:cubicBezTo>
                    <a:pt x="95" y="72"/>
                    <a:pt x="96" y="76"/>
                    <a:pt x="94" y="79"/>
                  </a:cubicBezTo>
                  <a:cubicBezTo>
                    <a:pt x="92" y="83"/>
                    <a:pt x="88" y="85"/>
                    <a:pt x="83" y="85"/>
                  </a:cubicBezTo>
                  <a:cubicBezTo>
                    <a:pt x="73" y="85"/>
                    <a:pt x="73" y="85"/>
                    <a:pt x="73" y="85"/>
                  </a:cubicBezTo>
                  <a:cubicBezTo>
                    <a:pt x="73" y="110"/>
                    <a:pt x="73" y="110"/>
                    <a:pt x="73" y="110"/>
                  </a:cubicBezTo>
                  <a:cubicBezTo>
                    <a:pt x="73" y="120"/>
                    <a:pt x="65" y="128"/>
                    <a:pt x="55" y="128"/>
                  </a:cubicBezTo>
                  <a:close/>
                  <a:moveTo>
                    <a:pt x="48" y="8"/>
                  </a:moveTo>
                  <a:cubicBezTo>
                    <a:pt x="47" y="8"/>
                    <a:pt x="46" y="9"/>
                    <a:pt x="45" y="10"/>
                  </a:cubicBezTo>
                  <a:cubicBezTo>
                    <a:pt x="9" y="72"/>
                    <a:pt x="9" y="72"/>
                    <a:pt x="9" y="72"/>
                  </a:cubicBezTo>
                  <a:cubicBezTo>
                    <a:pt x="9" y="73"/>
                    <a:pt x="8" y="75"/>
                    <a:pt x="9" y="75"/>
                  </a:cubicBezTo>
                  <a:cubicBezTo>
                    <a:pt x="9" y="76"/>
                    <a:pt x="11" y="77"/>
                    <a:pt x="12" y="77"/>
                  </a:cubicBezTo>
                  <a:cubicBezTo>
                    <a:pt x="30" y="77"/>
                    <a:pt x="30" y="77"/>
                    <a:pt x="30" y="77"/>
                  </a:cubicBezTo>
                  <a:cubicBezTo>
                    <a:pt x="30" y="110"/>
                    <a:pt x="30" y="110"/>
                    <a:pt x="30" y="110"/>
                  </a:cubicBezTo>
                  <a:cubicBezTo>
                    <a:pt x="30" y="116"/>
                    <a:pt x="35" y="120"/>
                    <a:pt x="41" y="120"/>
                  </a:cubicBezTo>
                  <a:cubicBezTo>
                    <a:pt x="55" y="120"/>
                    <a:pt x="55" y="120"/>
                    <a:pt x="55" y="120"/>
                  </a:cubicBezTo>
                  <a:cubicBezTo>
                    <a:pt x="60" y="120"/>
                    <a:pt x="65" y="116"/>
                    <a:pt x="65" y="110"/>
                  </a:cubicBezTo>
                  <a:cubicBezTo>
                    <a:pt x="65" y="77"/>
                    <a:pt x="65" y="77"/>
                    <a:pt x="65" y="77"/>
                  </a:cubicBezTo>
                  <a:cubicBezTo>
                    <a:pt x="83" y="77"/>
                    <a:pt x="83" y="77"/>
                    <a:pt x="83" y="77"/>
                  </a:cubicBezTo>
                  <a:cubicBezTo>
                    <a:pt x="85" y="77"/>
                    <a:pt x="86" y="76"/>
                    <a:pt x="87" y="75"/>
                  </a:cubicBezTo>
                  <a:cubicBezTo>
                    <a:pt x="87" y="75"/>
                    <a:pt x="87" y="73"/>
                    <a:pt x="86" y="72"/>
                  </a:cubicBezTo>
                  <a:cubicBezTo>
                    <a:pt x="51" y="10"/>
                    <a:pt x="51" y="10"/>
                    <a:pt x="51" y="10"/>
                  </a:cubicBezTo>
                  <a:cubicBezTo>
                    <a:pt x="50" y="9"/>
                    <a:pt x="49" y="8"/>
                    <a:pt x="48"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grpSp>
      <p:grpSp>
        <p:nvGrpSpPr>
          <p:cNvPr id="53" name="组合 52"/>
          <p:cNvGrpSpPr/>
          <p:nvPr/>
        </p:nvGrpSpPr>
        <p:grpSpPr>
          <a:xfrm>
            <a:off x="7282717" y="2554535"/>
            <a:ext cx="460168" cy="461880"/>
            <a:chOff x="9980613" y="4125913"/>
            <a:chExt cx="427038" cy="428626"/>
          </a:xfrm>
        </p:grpSpPr>
        <p:sp>
          <p:nvSpPr>
            <p:cNvPr id="54" name="Freeform 158"/>
            <p:cNvSpPr>
              <a:spLocks noEditPoints="1"/>
            </p:cNvSpPr>
            <p:nvPr/>
          </p:nvSpPr>
          <p:spPr bwMode="auto">
            <a:xfrm>
              <a:off x="10258426" y="4125913"/>
              <a:ext cx="149225" cy="125413"/>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55" name="Freeform 159"/>
            <p:cNvSpPr>
              <a:spLocks noEditPoints="1"/>
            </p:cNvSpPr>
            <p:nvPr/>
          </p:nvSpPr>
          <p:spPr bwMode="auto">
            <a:xfrm>
              <a:off x="9980613" y="4125913"/>
              <a:ext cx="149225" cy="125413"/>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56" name="Freeform 160"/>
            <p:cNvSpPr/>
            <p:nvPr/>
          </p:nvSpPr>
          <p:spPr bwMode="auto">
            <a:xfrm>
              <a:off x="10031413" y="4497388"/>
              <a:ext cx="53975" cy="55563"/>
            </a:xfrm>
            <a:custGeom>
              <a:avLst/>
              <a:gdLst>
                <a:gd name="T0" fmla="*/ 6 w 34"/>
                <a:gd name="T1" fmla="*/ 35 h 35"/>
                <a:gd name="T2" fmla="*/ 0 w 34"/>
                <a:gd name="T3" fmla="*/ 29 h 35"/>
                <a:gd name="T4" fmla="*/ 28 w 34"/>
                <a:gd name="T5" fmla="*/ 0 h 35"/>
                <a:gd name="T6" fmla="*/ 34 w 34"/>
                <a:gd name="T7" fmla="*/ 8 h 35"/>
                <a:gd name="T8" fmla="*/ 6 w 34"/>
                <a:gd name="T9" fmla="*/ 35 h 35"/>
              </a:gdLst>
              <a:ahLst/>
              <a:cxnLst>
                <a:cxn ang="0">
                  <a:pos x="T0" y="T1"/>
                </a:cxn>
                <a:cxn ang="0">
                  <a:pos x="T2" y="T3"/>
                </a:cxn>
                <a:cxn ang="0">
                  <a:pos x="T4" y="T5"/>
                </a:cxn>
                <a:cxn ang="0">
                  <a:pos x="T6" y="T7"/>
                </a:cxn>
                <a:cxn ang="0">
                  <a:pos x="T8" y="T9"/>
                </a:cxn>
              </a:cxnLst>
              <a:rect l="0" t="0" r="r" b="b"/>
              <a:pathLst>
                <a:path w="34" h="35">
                  <a:moveTo>
                    <a:pt x="6" y="35"/>
                  </a:moveTo>
                  <a:lnTo>
                    <a:pt x="0" y="29"/>
                  </a:lnTo>
                  <a:lnTo>
                    <a:pt x="28" y="0"/>
                  </a:lnTo>
                  <a:lnTo>
                    <a:pt x="34" y="8"/>
                  </a:lnTo>
                  <a:lnTo>
                    <a:pt x="6"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57" name="Freeform 161"/>
            <p:cNvSpPr/>
            <p:nvPr/>
          </p:nvSpPr>
          <p:spPr bwMode="auto">
            <a:xfrm>
              <a:off x="10301288" y="4497388"/>
              <a:ext cx="57150" cy="57150"/>
            </a:xfrm>
            <a:custGeom>
              <a:avLst/>
              <a:gdLst>
                <a:gd name="T0" fmla="*/ 28 w 36"/>
                <a:gd name="T1" fmla="*/ 36 h 36"/>
                <a:gd name="T2" fmla="*/ 0 w 36"/>
                <a:gd name="T3" fmla="*/ 8 h 36"/>
                <a:gd name="T4" fmla="*/ 6 w 36"/>
                <a:gd name="T5" fmla="*/ 0 h 36"/>
                <a:gd name="T6" fmla="*/ 36 w 36"/>
                <a:gd name="T7" fmla="*/ 30 h 36"/>
                <a:gd name="T8" fmla="*/ 28 w 36"/>
                <a:gd name="T9" fmla="*/ 36 h 36"/>
              </a:gdLst>
              <a:ahLst/>
              <a:cxnLst>
                <a:cxn ang="0">
                  <a:pos x="T0" y="T1"/>
                </a:cxn>
                <a:cxn ang="0">
                  <a:pos x="T2" y="T3"/>
                </a:cxn>
                <a:cxn ang="0">
                  <a:pos x="T4" y="T5"/>
                </a:cxn>
                <a:cxn ang="0">
                  <a:pos x="T6" y="T7"/>
                </a:cxn>
                <a:cxn ang="0">
                  <a:pos x="T8" y="T9"/>
                </a:cxn>
              </a:cxnLst>
              <a:rect l="0" t="0" r="r" b="b"/>
              <a:pathLst>
                <a:path w="36" h="36">
                  <a:moveTo>
                    <a:pt x="28" y="36"/>
                  </a:moveTo>
                  <a:lnTo>
                    <a:pt x="0" y="8"/>
                  </a:lnTo>
                  <a:lnTo>
                    <a:pt x="6" y="0"/>
                  </a:lnTo>
                  <a:lnTo>
                    <a:pt x="36" y="30"/>
                  </a:lnTo>
                  <a:lnTo>
                    <a:pt x="28"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58" name="Freeform 162"/>
            <p:cNvSpPr>
              <a:spLocks noEditPoints="1"/>
            </p:cNvSpPr>
            <p:nvPr/>
          </p:nvSpPr>
          <p:spPr bwMode="auto">
            <a:xfrm>
              <a:off x="9994901" y="4156076"/>
              <a:ext cx="398463" cy="398463"/>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sp>
          <p:nvSpPr>
            <p:cNvPr id="59" name="Freeform 163"/>
            <p:cNvSpPr/>
            <p:nvPr/>
          </p:nvSpPr>
          <p:spPr bwMode="auto">
            <a:xfrm>
              <a:off x="10077451" y="4217988"/>
              <a:ext cx="127000" cy="157163"/>
            </a:xfrm>
            <a:custGeom>
              <a:avLst/>
              <a:gdLst>
                <a:gd name="T0" fmla="*/ 80 w 80"/>
                <a:gd name="T1" fmla="*/ 99 h 99"/>
                <a:gd name="T2" fmla="*/ 0 w 80"/>
                <a:gd name="T3" fmla="*/ 99 h 99"/>
                <a:gd name="T4" fmla="*/ 0 w 80"/>
                <a:gd name="T5" fmla="*/ 90 h 99"/>
                <a:gd name="T6" fmla="*/ 71 w 80"/>
                <a:gd name="T7" fmla="*/ 90 h 99"/>
                <a:gd name="T8" fmla="*/ 71 w 80"/>
                <a:gd name="T9" fmla="*/ 0 h 99"/>
                <a:gd name="T10" fmla="*/ 80 w 80"/>
                <a:gd name="T11" fmla="*/ 0 h 99"/>
                <a:gd name="T12" fmla="*/ 80 w 80"/>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0" h="99">
                  <a:moveTo>
                    <a:pt x="80" y="99"/>
                  </a:moveTo>
                  <a:lnTo>
                    <a:pt x="0" y="99"/>
                  </a:lnTo>
                  <a:lnTo>
                    <a:pt x="0" y="90"/>
                  </a:lnTo>
                  <a:lnTo>
                    <a:pt x="71" y="90"/>
                  </a:lnTo>
                  <a:lnTo>
                    <a:pt x="71" y="0"/>
                  </a:lnTo>
                  <a:lnTo>
                    <a:pt x="80" y="0"/>
                  </a:lnTo>
                  <a:lnTo>
                    <a:pt x="80" y="9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endParaRPr lang="zh-CN" altLang="en-US" sz="1400">
                <a:ea typeface="微软雅黑" panose="020B0503020204020204" pitchFamily="34" charset="-122"/>
              </a:endParaRPr>
            </a:p>
          </p:txBody>
        </p:sp>
      </p:grpSp>
      <p:sp>
        <p:nvSpPr>
          <p:cNvPr id="60" name="矩形 59"/>
          <p:cNvSpPr/>
          <p:nvPr/>
        </p:nvSpPr>
        <p:spPr>
          <a:xfrm>
            <a:off x="2337937" y="3390457"/>
            <a:ext cx="1349273" cy="306705"/>
          </a:xfrm>
          <a:prstGeom prst="rect">
            <a:avLst/>
          </a:prstGeom>
          <a:noFill/>
        </p:spPr>
        <p:txBody>
          <a:bodyPr wrap="square" rtlCol="0">
            <a:spAutoFit/>
          </a:bodyPr>
          <a:lstStyle/>
          <a:p>
            <a:pPr algn="ctr"/>
            <a:r>
              <a:rPr lang="zh-CN" altLang="en-US" sz="1400" spc="225" dirty="0">
                <a:solidFill>
                  <a:schemeClr val="accent1"/>
                </a:solidFill>
                <a:ea typeface="微软雅黑" panose="020B0503020204020204" pitchFamily="34" charset="-122"/>
                <a:cs typeface="文泉驿等宽微米黑" panose="020B0606030804020204" pitchFamily="34" charset="-122"/>
              </a:rPr>
              <a:t>经营者信息</a:t>
            </a:r>
            <a:endParaRPr lang="zh-CN" altLang="en-US" sz="1400" spc="225" dirty="0">
              <a:solidFill>
                <a:schemeClr val="accent1"/>
              </a:solidFill>
              <a:ea typeface="微软雅黑" panose="020B0503020204020204" pitchFamily="34" charset="-122"/>
              <a:cs typeface="文泉驿等宽微米黑" panose="020B0606030804020204" pitchFamily="34" charset="-122"/>
            </a:endParaRPr>
          </a:p>
        </p:txBody>
      </p:sp>
      <p:sp>
        <p:nvSpPr>
          <p:cNvPr id="61" name="矩形 60"/>
          <p:cNvSpPr/>
          <p:nvPr/>
        </p:nvSpPr>
        <p:spPr>
          <a:xfrm>
            <a:off x="9423313" y="2027112"/>
            <a:ext cx="1349273" cy="521970"/>
          </a:xfrm>
          <a:prstGeom prst="rect">
            <a:avLst/>
          </a:prstGeom>
          <a:noFill/>
        </p:spPr>
        <p:txBody>
          <a:bodyPr wrap="square" rtlCol="0">
            <a:spAutoFit/>
          </a:bodyPr>
          <a:lstStyle/>
          <a:p>
            <a:pPr algn="ctr"/>
            <a:r>
              <a:rPr lang="zh-CN" altLang="en-US" sz="1400" spc="225" dirty="0">
                <a:solidFill>
                  <a:schemeClr val="accent1"/>
                </a:solidFill>
                <a:ea typeface="微软雅黑" panose="020B0503020204020204" pitchFamily="34" charset="-122"/>
                <a:cs typeface="文泉驿等宽微米黑" panose="020B0606030804020204" pitchFamily="34" charset="-122"/>
                <a:sym typeface="+mn-ea"/>
              </a:rPr>
              <a:t>上传资料</a:t>
            </a:r>
            <a:endParaRPr lang="zh-CN" altLang="en-US" sz="1400" spc="225" dirty="0">
              <a:solidFill>
                <a:schemeClr val="accent1"/>
              </a:solidFill>
              <a:ea typeface="微软雅黑" panose="020B0503020204020204" pitchFamily="34" charset="-122"/>
              <a:cs typeface="文泉驿等宽微米黑" panose="020B0606030804020204" pitchFamily="34" charset="-122"/>
            </a:endParaRPr>
          </a:p>
          <a:p>
            <a:pPr algn="ctr"/>
            <a:endParaRPr lang="zh-CN" altLang="en-US" sz="1400" spc="225" dirty="0">
              <a:solidFill>
                <a:schemeClr val="accent1"/>
              </a:solidFill>
              <a:ea typeface="微软雅黑" panose="020B0503020204020204" pitchFamily="34" charset="-122"/>
              <a:cs typeface="文泉驿等宽微米黑" panose="020B0606030804020204" pitchFamily="34" charset="-122"/>
            </a:endParaRPr>
          </a:p>
        </p:txBody>
      </p:sp>
      <p:sp>
        <p:nvSpPr>
          <p:cNvPr id="62" name="矩形 61"/>
          <p:cNvSpPr/>
          <p:nvPr/>
        </p:nvSpPr>
        <p:spPr>
          <a:xfrm>
            <a:off x="4531360" y="2010410"/>
            <a:ext cx="1890395" cy="306705"/>
          </a:xfrm>
          <a:prstGeom prst="rect">
            <a:avLst/>
          </a:prstGeom>
          <a:noFill/>
        </p:spPr>
        <p:txBody>
          <a:bodyPr wrap="square" rtlCol="0">
            <a:spAutoFit/>
          </a:bodyPr>
          <a:lstStyle/>
          <a:p>
            <a:pPr algn="ctr"/>
            <a:r>
              <a:rPr lang="zh-CN" altLang="en-US" sz="1400" spc="225" dirty="0">
                <a:solidFill>
                  <a:schemeClr val="accent1"/>
                </a:solidFill>
                <a:ea typeface="微软雅黑" panose="020B0503020204020204" pitchFamily="34" charset="-122"/>
                <a:cs typeface="文泉驿等宽微米黑" panose="020B0606030804020204" pitchFamily="34" charset="-122"/>
              </a:rPr>
              <a:t>经营者经营情况</a:t>
            </a:r>
            <a:endParaRPr lang="zh-CN" altLang="en-US" sz="1400" spc="225" dirty="0">
              <a:solidFill>
                <a:schemeClr val="accent1"/>
              </a:solidFill>
              <a:ea typeface="微软雅黑" panose="020B0503020204020204" pitchFamily="34" charset="-122"/>
              <a:cs typeface="文泉驿等宽微米黑" panose="020B0606030804020204" pitchFamily="34" charset="-122"/>
            </a:endParaRPr>
          </a:p>
        </p:txBody>
      </p:sp>
      <p:sp>
        <p:nvSpPr>
          <p:cNvPr id="29" name="TextBox 28"/>
          <p:cNvSpPr txBox="1"/>
          <p:nvPr/>
        </p:nvSpPr>
        <p:spPr>
          <a:xfrm>
            <a:off x="217805" y="333375"/>
            <a:ext cx="5135245" cy="521970"/>
          </a:xfrm>
          <a:prstGeom prst="rect">
            <a:avLst/>
          </a:prstGeom>
          <a:noFill/>
        </p:spPr>
        <p:txBody>
          <a:bodyPr wrap="square" rtlCol="0">
            <a:spAutoFit/>
          </a:bodyPr>
          <a:lstStyle/>
          <a:p>
            <a:pPr marL="457200" indent="-457200">
              <a:buFont typeface="Wingdings" panose="05000000000000000000" charset="0"/>
              <a:buChar char=""/>
            </a:pPr>
            <a:r>
              <a:rPr lang="zh-CN" altLang="en-US" sz="2800" b="1" dirty="0">
                <a:solidFill>
                  <a:srgbClr val="0070C0"/>
                </a:solidFill>
                <a:latin typeface="微软雅黑" panose="020B0503020204020204" pitchFamily="34" charset="-122"/>
                <a:ea typeface="微软雅黑" panose="020B0503020204020204" pitchFamily="34" charset="-122"/>
              </a:rPr>
              <a:t>联网发行申请</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基本信息变更</a:t>
            </a:r>
            <a:endParaRPr lang="zh-CN" altLang="en-US"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29"/>
          <p:cNvSpPr>
            <a:spLocks noGrp="1"/>
          </p:cNvSpPr>
          <p:nvPr>
            <p:ph type="sldNum" sz="quarter" idx="12"/>
          </p:nvPr>
        </p:nvSpPr>
        <p:spPr>
          <a:xfrm>
            <a:off x="8612188" y="6356350"/>
            <a:ext cx="2743200" cy="365125"/>
          </a:xfrm>
        </p:spPr>
        <p:txBody>
          <a:bodyPr/>
          <a:lstStyle/>
          <a:p>
            <a:fld id="{F6F80BA7-3816-42AE-A7C0-0A497978291E}" type="slidenum">
              <a:rPr lang="zh-CN" altLang="en-US" smtClean="0"/>
            </a:fld>
            <a:endParaRPr lang="zh-CN" altLang="en-US" dirty="0"/>
          </a:p>
        </p:txBody>
      </p:sp>
      <p:sp>
        <p:nvSpPr>
          <p:cNvPr id="65" name="TextBox 7"/>
          <p:cNvSpPr>
            <a:spLocks noChangeArrowheads="1"/>
          </p:cNvSpPr>
          <p:nvPr/>
        </p:nvSpPr>
        <p:spPr bwMode="auto">
          <a:xfrm>
            <a:off x="161290" y="272415"/>
            <a:ext cx="583755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联网发行</a:t>
            </a: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基本信息变更页面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29920" y="923925"/>
            <a:ext cx="10991850" cy="56616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217554" y="333373"/>
            <a:ext cx="3383593"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信息上报</a:t>
            </a:r>
            <a:endParaRPr lang="zh-CN" altLang="en-US" sz="2800" dirty="0"/>
          </a:p>
        </p:txBody>
      </p:sp>
      <p:grpSp>
        <p:nvGrpSpPr>
          <p:cNvPr id="24" name="组合 23"/>
          <p:cNvGrpSpPr/>
          <p:nvPr/>
        </p:nvGrpSpPr>
        <p:grpSpPr>
          <a:xfrm>
            <a:off x="1104549" y="1728709"/>
            <a:ext cx="2210813" cy="987120"/>
            <a:chOff x="465719" y="1295954"/>
            <a:chExt cx="1658494" cy="740511"/>
          </a:xfrm>
        </p:grpSpPr>
        <p:sp>
          <p:nvSpPr>
            <p:cNvPr id="26" name="Freeform 1"/>
            <p:cNvSpPr>
              <a:spLocks noChangeArrowheads="1"/>
            </p:cNvSpPr>
            <p:nvPr/>
          </p:nvSpPr>
          <p:spPr bwMode="auto">
            <a:xfrm rot="10800000">
              <a:off x="465719" y="1295954"/>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3"/>
            </a:solidFill>
            <a:ln>
              <a:noFill/>
            </a:ln>
            <a:effectLst/>
          </p:spPr>
          <p:txBody>
            <a:bodyPr wrap="none" anchor="ctr"/>
            <a:lstStyle/>
            <a:p>
              <a:endParaRPr lang="en-US" sz="3200">
                <a:latin typeface="+mn-ea"/>
              </a:endParaRPr>
            </a:p>
          </p:txBody>
        </p:sp>
        <p:sp>
          <p:nvSpPr>
            <p:cNvPr id="27" name="Freeform 41"/>
            <p:cNvSpPr>
              <a:spLocks noEditPoints="1"/>
            </p:cNvSpPr>
            <p:nvPr/>
          </p:nvSpPr>
          <p:spPr bwMode="auto">
            <a:xfrm>
              <a:off x="1089592" y="1430439"/>
              <a:ext cx="458072" cy="416658"/>
            </a:xfrm>
            <a:custGeom>
              <a:avLst/>
              <a:gdLst>
                <a:gd name="T0" fmla="*/ 2147483647 w 67"/>
                <a:gd name="T1" fmla="*/ 124018912 h 60"/>
                <a:gd name="T2" fmla="*/ 2147483647 w 67"/>
                <a:gd name="T3" fmla="*/ 0 h 60"/>
                <a:gd name="T4" fmla="*/ 2147483647 w 67"/>
                <a:gd name="T5" fmla="*/ 0 h 60"/>
                <a:gd name="T6" fmla="*/ 2147483647 w 67"/>
                <a:gd name="T7" fmla="*/ 124018912 h 60"/>
                <a:gd name="T8" fmla="*/ 2147483647 w 67"/>
                <a:gd name="T9" fmla="*/ 310059138 h 60"/>
                <a:gd name="T10" fmla="*/ 2147483647 w 67"/>
                <a:gd name="T11" fmla="*/ 868156039 h 60"/>
                <a:gd name="T12" fmla="*/ 2147483647 w 67"/>
                <a:gd name="T13" fmla="*/ 124018912 h 60"/>
                <a:gd name="T14" fmla="*/ 2147483647 w 67"/>
                <a:gd name="T15" fmla="*/ 1922344337 h 60"/>
                <a:gd name="T16" fmla="*/ 2147483647 w 67"/>
                <a:gd name="T17" fmla="*/ 124018912 h 60"/>
                <a:gd name="T18" fmla="*/ 1902898002 w 67"/>
                <a:gd name="T19" fmla="*/ 124018912 h 60"/>
                <a:gd name="T20" fmla="*/ 122771150 w 67"/>
                <a:gd name="T21" fmla="*/ 1922344337 h 60"/>
                <a:gd name="T22" fmla="*/ 122771150 w 67"/>
                <a:gd name="T23" fmla="*/ 2147483647 h 60"/>
                <a:gd name="T24" fmla="*/ 245534466 w 67"/>
                <a:gd name="T25" fmla="*/ 2147483647 h 60"/>
                <a:gd name="T26" fmla="*/ 429691207 w 67"/>
                <a:gd name="T27" fmla="*/ 2147483647 h 60"/>
                <a:gd name="T28" fmla="*/ 2087055172 w 67"/>
                <a:gd name="T29" fmla="*/ 558097024 h 60"/>
                <a:gd name="T30" fmla="*/ 2147483647 w 67"/>
                <a:gd name="T31" fmla="*/ 2147483647 h 60"/>
                <a:gd name="T32" fmla="*/ 2147483647 w 67"/>
                <a:gd name="T33" fmla="*/ 2147483647 h 60"/>
                <a:gd name="T34" fmla="*/ 2147483647 w 67"/>
                <a:gd name="T35" fmla="*/ 1922344337 h 60"/>
                <a:gd name="T36" fmla="*/ 552454614 w 67"/>
                <a:gd name="T37" fmla="*/ 2147483647 h 60"/>
                <a:gd name="T38" fmla="*/ 552454614 w 67"/>
                <a:gd name="T39" fmla="*/ 2147483647 h 60"/>
                <a:gd name="T40" fmla="*/ 797989019 w 67"/>
                <a:gd name="T41" fmla="*/ 2147483647 h 60"/>
                <a:gd name="T42" fmla="*/ 1718749157 w 67"/>
                <a:gd name="T43" fmla="*/ 2147483647 h 60"/>
                <a:gd name="T44" fmla="*/ 1718749157 w 67"/>
                <a:gd name="T45" fmla="*/ 2147483647 h 60"/>
                <a:gd name="T46" fmla="*/ 1780134717 w 67"/>
                <a:gd name="T47" fmla="*/ 2147483647 h 60"/>
                <a:gd name="T48" fmla="*/ 2147483647 w 67"/>
                <a:gd name="T49" fmla="*/ 2147483647 h 60"/>
                <a:gd name="T50" fmla="*/ 2147483647 w 67"/>
                <a:gd name="T51" fmla="*/ 2147483647 h 60"/>
                <a:gd name="T52" fmla="*/ 2147483647 w 67"/>
                <a:gd name="T53" fmla="*/ 2147483647 h 60"/>
                <a:gd name="T54" fmla="*/ 2147483647 w 67"/>
                <a:gd name="T55" fmla="*/ 2147483647 h 60"/>
                <a:gd name="T56" fmla="*/ 2147483647 w 67"/>
                <a:gd name="T57" fmla="*/ 2147483647 h 60"/>
                <a:gd name="T58" fmla="*/ 2147483647 w 67"/>
                <a:gd name="T59" fmla="*/ 2147483647 h 60"/>
                <a:gd name="T60" fmla="*/ 2087055172 w 67"/>
                <a:gd name="T61" fmla="*/ 806142661 h 60"/>
                <a:gd name="T62" fmla="*/ 552454614 w 67"/>
                <a:gd name="T63" fmla="*/ 2147483647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7"/>
                <a:gd name="T97" fmla="*/ 0 h 60"/>
                <a:gd name="T98" fmla="*/ 67 w 67"/>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7" h="60">
                  <a:moveTo>
                    <a:pt x="53" y="2"/>
                  </a:moveTo>
                  <a:cubicBezTo>
                    <a:pt x="53" y="1"/>
                    <a:pt x="52" y="0"/>
                    <a:pt x="51" y="0"/>
                  </a:cubicBezTo>
                  <a:cubicBezTo>
                    <a:pt x="46" y="0"/>
                    <a:pt x="46" y="0"/>
                    <a:pt x="46" y="0"/>
                  </a:cubicBezTo>
                  <a:cubicBezTo>
                    <a:pt x="45" y="0"/>
                    <a:pt x="44" y="1"/>
                    <a:pt x="44" y="2"/>
                  </a:cubicBezTo>
                  <a:cubicBezTo>
                    <a:pt x="44" y="5"/>
                    <a:pt x="44" y="5"/>
                    <a:pt x="44" y="5"/>
                  </a:cubicBezTo>
                  <a:cubicBezTo>
                    <a:pt x="53" y="14"/>
                    <a:pt x="53" y="14"/>
                    <a:pt x="53" y="14"/>
                  </a:cubicBezTo>
                  <a:lnTo>
                    <a:pt x="53" y="2"/>
                  </a:lnTo>
                  <a:close/>
                  <a:moveTo>
                    <a:pt x="66" y="31"/>
                  </a:moveTo>
                  <a:cubicBezTo>
                    <a:pt x="36" y="2"/>
                    <a:pt x="36" y="2"/>
                    <a:pt x="36" y="2"/>
                  </a:cubicBezTo>
                  <a:cubicBezTo>
                    <a:pt x="35" y="0"/>
                    <a:pt x="33" y="0"/>
                    <a:pt x="31" y="2"/>
                  </a:cubicBezTo>
                  <a:cubicBezTo>
                    <a:pt x="2" y="31"/>
                    <a:pt x="2" y="31"/>
                    <a:pt x="2" y="31"/>
                  </a:cubicBezTo>
                  <a:cubicBezTo>
                    <a:pt x="0" y="33"/>
                    <a:pt x="0" y="35"/>
                    <a:pt x="2" y="36"/>
                  </a:cubicBezTo>
                  <a:cubicBezTo>
                    <a:pt x="2" y="37"/>
                    <a:pt x="3" y="37"/>
                    <a:pt x="4" y="37"/>
                  </a:cubicBezTo>
                  <a:cubicBezTo>
                    <a:pt x="5" y="37"/>
                    <a:pt x="6" y="37"/>
                    <a:pt x="7" y="36"/>
                  </a:cubicBezTo>
                  <a:cubicBezTo>
                    <a:pt x="34" y="9"/>
                    <a:pt x="34" y="9"/>
                    <a:pt x="34" y="9"/>
                  </a:cubicBezTo>
                  <a:cubicBezTo>
                    <a:pt x="61" y="36"/>
                    <a:pt x="61" y="36"/>
                    <a:pt x="61" y="36"/>
                  </a:cubicBezTo>
                  <a:cubicBezTo>
                    <a:pt x="62" y="38"/>
                    <a:pt x="65" y="38"/>
                    <a:pt x="66" y="36"/>
                  </a:cubicBezTo>
                  <a:cubicBezTo>
                    <a:pt x="67" y="35"/>
                    <a:pt x="67" y="33"/>
                    <a:pt x="66" y="31"/>
                  </a:cubicBezTo>
                  <a:close/>
                  <a:moveTo>
                    <a:pt x="9" y="37"/>
                  </a:moveTo>
                  <a:cubicBezTo>
                    <a:pt x="9" y="57"/>
                    <a:pt x="9" y="57"/>
                    <a:pt x="9" y="57"/>
                  </a:cubicBezTo>
                  <a:cubicBezTo>
                    <a:pt x="9" y="59"/>
                    <a:pt x="11" y="60"/>
                    <a:pt x="13" y="60"/>
                  </a:cubicBezTo>
                  <a:cubicBezTo>
                    <a:pt x="28" y="60"/>
                    <a:pt x="28" y="60"/>
                    <a:pt x="28" y="60"/>
                  </a:cubicBezTo>
                  <a:cubicBezTo>
                    <a:pt x="28" y="42"/>
                    <a:pt x="28" y="42"/>
                    <a:pt x="28" y="42"/>
                  </a:cubicBezTo>
                  <a:cubicBezTo>
                    <a:pt x="28" y="42"/>
                    <a:pt x="29" y="41"/>
                    <a:pt x="29" y="41"/>
                  </a:cubicBezTo>
                  <a:cubicBezTo>
                    <a:pt x="38" y="41"/>
                    <a:pt x="38" y="41"/>
                    <a:pt x="38" y="41"/>
                  </a:cubicBezTo>
                  <a:cubicBezTo>
                    <a:pt x="39" y="41"/>
                    <a:pt x="39" y="42"/>
                    <a:pt x="39" y="42"/>
                  </a:cubicBezTo>
                  <a:cubicBezTo>
                    <a:pt x="39" y="60"/>
                    <a:pt x="39" y="60"/>
                    <a:pt x="39" y="60"/>
                  </a:cubicBezTo>
                  <a:cubicBezTo>
                    <a:pt x="55" y="60"/>
                    <a:pt x="55" y="60"/>
                    <a:pt x="55" y="60"/>
                  </a:cubicBezTo>
                  <a:cubicBezTo>
                    <a:pt x="57" y="60"/>
                    <a:pt x="58" y="59"/>
                    <a:pt x="58" y="57"/>
                  </a:cubicBezTo>
                  <a:cubicBezTo>
                    <a:pt x="58" y="38"/>
                    <a:pt x="58" y="38"/>
                    <a:pt x="58" y="38"/>
                  </a:cubicBezTo>
                  <a:cubicBezTo>
                    <a:pt x="34" y="13"/>
                    <a:pt x="34" y="13"/>
                    <a:pt x="34" y="13"/>
                  </a:cubicBezTo>
                  <a:lnTo>
                    <a:pt x="9" y="37"/>
                  </a:lnTo>
                  <a:close/>
                </a:path>
              </a:pathLst>
            </a:custGeom>
            <a:solidFill>
              <a:schemeClr val="bg1"/>
            </a:solidFill>
            <a:ln w="9525">
              <a:noFill/>
              <a:round/>
            </a:ln>
          </p:spPr>
          <p:txBody>
            <a:bodyPr/>
            <a:lstStyle/>
            <a:p>
              <a:pPr>
                <a:defRPr/>
              </a:pPr>
              <a:endParaRPr lang="en-US" sz="3200" kern="0" dirty="0">
                <a:solidFill>
                  <a:sysClr val="windowText" lastClr="000000"/>
                </a:solidFill>
                <a:latin typeface="微软雅黑" panose="020B0503020204020204" pitchFamily="34" charset="-122"/>
                <a:ea typeface="微软雅黑" panose="020B0503020204020204" pitchFamily="34" charset="-122"/>
              </a:endParaRPr>
            </a:p>
          </p:txBody>
        </p:sp>
      </p:grpSp>
      <p:sp>
        <p:nvSpPr>
          <p:cNvPr id="28" name="TextBox 6"/>
          <p:cNvSpPr txBox="1"/>
          <p:nvPr/>
        </p:nvSpPr>
        <p:spPr>
          <a:xfrm>
            <a:off x="3551184" y="1958254"/>
            <a:ext cx="8114529" cy="483235"/>
          </a:xfrm>
          <a:prstGeom prst="rect">
            <a:avLst/>
          </a:prstGeom>
          <a:noFill/>
        </p:spPr>
        <p:txBody>
          <a:bodyPr wrap="square" lIns="115134" tIns="57568" rIns="115134" bIns="57568" rtlCol="0">
            <a:spAutoFit/>
          </a:bodyPr>
          <a:lstStyle/>
          <a:p>
            <a:pPr>
              <a:lnSpc>
                <a:spcPct val="150000"/>
              </a:lnSpc>
            </a:pPr>
            <a:r>
              <a:rPr lang="zh-CN" altLang="en-US" sz="1600" dirty="0">
                <a:latin typeface="+mj-ea"/>
                <a:ea typeface="+mj-ea"/>
              </a:rPr>
              <a:t>上报经营者历史发卡数据包括卡号、卡余额、卡押金、最近交易、卡有效期等信息</a:t>
            </a:r>
            <a:endParaRPr lang="zh-CN" altLang="en-US" sz="1600" dirty="0">
              <a:latin typeface="+mj-ea"/>
              <a:ea typeface="+mj-ea"/>
            </a:endParaRPr>
          </a:p>
        </p:txBody>
      </p:sp>
      <p:sp>
        <p:nvSpPr>
          <p:cNvPr id="29" name="TextBox 7"/>
          <p:cNvSpPr txBox="1"/>
          <p:nvPr/>
        </p:nvSpPr>
        <p:spPr>
          <a:xfrm>
            <a:off x="3395131" y="1605597"/>
            <a:ext cx="3551573" cy="403860"/>
          </a:xfrm>
          <a:prstGeom prst="rect">
            <a:avLst/>
          </a:prstGeom>
          <a:noFill/>
        </p:spPr>
        <p:txBody>
          <a:bodyPr wrap="square" lIns="76182" tIns="38091" rIns="76182" bIns="38091" rtlCol="0">
            <a:spAutoFit/>
          </a:bodyPr>
          <a:lstStyle/>
          <a:p>
            <a:r>
              <a:rPr lang="zh-CN" altLang="zh-CN" sz="2135" b="1" dirty="0">
                <a:solidFill>
                  <a:schemeClr val="tx2">
                    <a:lumMod val="75000"/>
                  </a:schemeClr>
                </a:solidFill>
                <a:latin typeface="+mj-ea"/>
                <a:ea typeface="+mj-ea"/>
              </a:rPr>
              <a:t>（一）上报历史信息</a:t>
            </a:r>
            <a:endParaRPr lang="en-US" altLang="zh-CN" sz="2135" b="1" dirty="0">
              <a:solidFill>
                <a:schemeClr val="tx2">
                  <a:lumMod val="75000"/>
                </a:schemeClr>
              </a:solidFill>
              <a:latin typeface="+mj-ea"/>
              <a:ea typeface="+mj-ea"/>
            </a:endParaRPr>
          </a:p>
        </p:txBody>
      </p:sp>
      <p:grpSp>
        <p:nvGrpSpPr>
          <p:cNvPr id="30" name="组合 29"/>
          <p:cNvGrpSpPr/>
          <p:nvPr/>
        </p:nvGrpSpPr>
        <p:grpSpPr>
          <a:xfrm>
            <a:off x="1104549" y="4653621"/>
            <a:ext cx="2210813" cy="1034332"/>
            <a:chOff x="465719" y="3291830"/>
            <a:chExt cx="1658494" cy="740511"/>
          </a:xfrm>
        </p:grpSpPr>
        <p:sp>
          <p:nvSpPr>
            <p:cNvPr id="31" name="Freeform 1"/>
            <p:cNvSpPr>
              <a:spLocks noChangeArrowheads="1"/>
            </p:cNvSpPr>
            <p:nvPr/>
          </p:nvSpPr>
          <p:spPr bwMode="auto">
            <a:xfrm rot="10800000">
              <a:off x="465719" y="3291830"/>
              <a:ext cx="1658494" cy="740511"/>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chemeClr val="accent1">
                <a:lumMod val="75000"/>
              </a:schemeClr>
            </a:solidFill>
            <a:ln>
              <a:noFill/>
            </a:ln>
            <a:effectLst/>
          </p:spPr>
          <p:txBody>
            <a:bodyPr wrap="none" anchor="ctr"/>
            <a:lstStyle/>
            <a:p>
              <a:endParaRPr lang="en-US" sz="3200">
                <a:latin typeface="+mn-ea"/>
              </a:endParaRPr>
            </a:p>
          </p:txBody>
        </p:sp>
        <p:pic>
          <p:nvPicPr>
            <p:cNvPr id="32" name="Picture 2"/>
            <p:cNvPicPr>
              <a:picLocks noChangeAspect="1" noChangeArrowheads="1"/>
            </p:cNvPicPr>
            <p:nvPr/>
          </p:nvPicPr>
          <p:blipFill>
            <a:blip r:embed="rId1" cstate="print">
              <a:extLst>
                <a:ext uri="{28A0092B-C50C-407E-A947-70E740481C1C}">
                  <a14:useLocalDpi xmlns:a14="http://schemas.microsoft.com/office/drawing/2010/main" val="0"/>
                </a:ext>
              </a:extLst>
            </a:blip>
            <a:stretch>
              <a:fillRect/>
            </a:stretch>
          </p:blipFill>
          <p:spPr bwMode="auto">
            <a:xfrm>
              <a:off x="1171134" y="3488771"/>
              <a:ext cx="346674" cy="34663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11"/>
          <p:cNvSpPr txBox="1"/>
          <p:nvPr/>
        </p:nvSpPr>
        <p:spPr>
          <a:xfrm>
            <a:off x="3551184" y="3472878"/>
            <a:ext cx="8114529" cy="760095"/>
          </a:xfrm>
          <a:prstGeom prst="rect">
            <a:avLst/>
          </a:prstGeom>
          <a:noFill/>
        </p:spPr>
        <p:txBody>
          <a:bodyPr wrap="square" lIns="115134" tIns="57568" rIns="115134" bIns="57568" rtlCol="0">
            <a:spAutoFit/>
          </a:bodyPr>
          <a:lstStyle/>
          <a:p>
            <a:pPr>
              <a:lnSpc>
                <a:spcPct val="150000"/>
              </a:lnSpc>
            </a:pPr>
            <a:r>
              <a:rPr lang="zh-CN" altLang="en-US" sz="1400" dirty="0">
                <a:latin typeface="+mj-ea"/>
                <a:ea typeface="+mj-ea"/>
              </a:rPr>
              <a:t>每季度经营者上报经营信息包括上季度发卡张数、上季度发卡金额、季度营业收入等信息，如资金存管方式变更，填写已变更的账号信息</a:t>
            </a:r>
            <a:endParaRPr lang="zh-CN" altLang="en-US" sz="1400" dirty="0">
              <a:latin typeface="+mj-ea"/>
              <a:ea typeface="+mj-ea"/>
            </a:endParaRPr>
          </a:p>
        </p:txBody>
      </p:sp>
      <p:sp>
        <p:nvSpPr>
          <p:cNvPr id="34" name="TextBox 12"/>
          <p:cNvSpPr txBox="1"/>
          <p:nvPr/>
        </p:nvSpPr>
        <p:spPr>
          <a:xfrm>
            <a:off x="3395131" y="3120221"/>
            <a:ext cx="3551573" cy="403860"/>
          </a:xfrm>
          <a:prstGeom prst="rect">
            <a:avLst/>
          </a:prstGeom>
          <a:noFill/>
        </p:spPr>
        <p:txBody>
          <a:bodyPr wrap="square" lIns="76182" tIns="38091" rIns="76182" bIns="38091" rtlCol="0">
            <a:spAutoFit/>
          </a:bodyPr>
          <a:lstStyle/>
          <a:p>
            <a:r>
              <a:rPr lang="zh-CN" altLang="zh-CN" sz="2135" b="1" dirty="0">
                <a:solidFill>
                  <a:schemeClr val="tx2">
                    <a:lumMod val="75000"/>
                  </a:schemeClr>
                </a:solidFill>
                <a:latin typeface="+mj-ea"/>
                <a:ea typeface="+mj-ea"/>
              </a:rPr>
              <a:t>（</a:t>
            </a:r>
            <a:r>
              <a:rPr lang="zh-CN" altLang="en-US" sz="2135" b="1" dirty="0">
                <a:solidFill>
                  <a:schemeClr val="tx2">
                    <a:lumMod val="75000"/>
                  </a:schemeClr>
                </a:solidFill>
                <a:latin typeface="+mj-ea"/>
                <a:ea typeface="+mj-ea"/>
              </a:rPr>
              <a:t>二</a:t>
            </a:r>
            <a:r>
              <a:rPr lang="zh-CN" altLang="zh-CN" sz="2135" b="1" dirty="0">
                <a:solidFill>
                  <a:schemeClr val="tx2">
                    <a:lumMod val="75000"/>
                  </a:schemeClr>
                </a:solidFill>
                <a:latin typeface="+mj-ea"/>
                <a:ea typeface="+mj-ea"/>
              </a:rPr>
              <a:t>）上报季度经营信息</a:t>
            </a:r>
            <a:endParaRPr lang="zh-CN" altLang="en-US" sz="2135" b="1" dirty="0">
              <a:solidFill>
                <a:schemeClr val="tx2">
                  <a:lumMod val="75000"/>
                </a:schemeClr>
              </a:solidFill>
              <a:latin typeface="+mj-ea"/>
              <a:ea typeface="+mj-ea"/>
            </a:endParaRPr>
          </a:p>
        </p:txBody>
      </p:sp>
      <p:sp>
        <p:nvSpPr>
          <p:cNvPr id="35" name="TextBox 13"/>
          <p:cNvSpPr txBox="1"/>
          <p:nvPr/>
        </p:nvSpPr>
        <p:spPr>
          <a:xfrm>
            <a:off x="3551184" y="4933896"/>
            <a:ext cx="8114529" cy="436880"/>
          </a:xfrm>
          <a:prstGeom prst="rect">
            <a:avLst/>
          </a:prstGeom>
          <a:noFill/>
        </p:spPr>
        <p:txBody>
          <a:bodyPr wrap="square" lIns="115134" tIns="57568" rIns="115134" bIns="57568" rtlCol="0">
            <a:spAutoFit/>
          </a:bodyPr>
          <a:lstStyle/>
          <a:p>
            <a:pPr>
              <a:lnSpc>
                <a:spcPct val="150000"/>
              </a:lnSpc>
            </a:pPr>
            <a:r>
              <a:rPr lang="zh-CN" altLang="en-US" sz="1400" dirty="0">
                <a:latin typeface="+mj-ea"/>
                <a:ea typeface="+mj-ea"/>
              </a:rPr>
              <a:t>查询每季度上报经营信息，点击</a:t>
            </a:r>
            <a:r>
              <a:rPr lang="en-US" altLang="zh-CN" sz="1400" dirty="0">
                <a:latin typeface="+mj-ea"/>
                <a:ea typeface="+mj-ea"/>
              </a:rPr>
              <a:t>“</a:t>
            </a:r>
            <a:r>
              <a:rPr lang="zh-CN" altLang="en-US" sz="1400" dirty="0">
                <a:latin typeface="+mj-ea"/>
                <a:ea typeface="+mj-ea"/>
              </a:rPr>
              <a:t>详情</a:t>
            </a:r>
            <a:r>
              <a:rPr lang="en-US" altLang="zh-CN" sz="1400" dirty="0">
                <a:latin typeface="+mj-ea"/>
                <a:ea typeface="+mj-ea"/>
              </a:rPr>
              <a:t>”</a:t>
            </a:r>
            <a:r>
              <a:rPr lang="zh-CN" altLang="en-US" sz="1400" dirty="0">
                <a:latin typeface="+mj-ea"/>
                <a:ea typeface="+mj-ea"/>
              </a:rPr>
              <a:t>查看季度经营信息详情和资金存管信息详情。</a:t>
            </a:r>
            <a:endParaRPr lang="zh-CN" altLang="en-US" sz="1400" dirty="0">
              <a:latin typeface="+mj-ea"/>
              <a:ea typeface="+mj-ea"/>
            </a:endParaRPr>
          </a:p>
        </p:txBody>
      </p:sp>
      <p:sp>
        <p:nvSpPr>
          <p:cNvPr id="36" name="TextBox 14"/>
          <p:cNvSpPr txBox="1"/>
          <p:nvPr/>
        </p:nvSpPr>
        <p:spPr>
          <a:xfrm>
            <a:off x="3395131" y="4581238"/>
            <a:ext cx="3551573" cy="403860"/>
          </a:xfrm>
          <a:prstGeom prst="rect">
            <a:avLst/>
          </a:prstGeom>
          <a:noFill/>
        </p:spPr>
        <p:txBody>
          <a:bodyPr wrap="square" lIns="76182" tIns="38091" rIns="76182" bIns="38091" rtlCol="0">
            <a:spAutoFit/>
          </a:bodyPr>
          <a:lstStyle/>
          <a:p>
            <a:r>
              <a:rPr lang="zh-CN" altLang="zh-CN" sz="2135" b="1" dirty="0">
                <a:solidFill>
                  <a:schemeClr val="tx2">
                    <a:lumMod val="75000"/>
                  </a:schemeClr>
                </a:solidFill>
                <a:latin typeface="+mj-ea"/>
                <a:ea typeface="+mj-ea"/>
              </a:rPr>
              <a:t>（</a:t>
            </a:r>
            <a:r>
              <a:rPr lang="zh-CN" altLang="en-US" sz="2135" b="1" dirty="0">
                <a:solidFill>
                  <a:schemeClr val="tx2">
                    <a:lumMod val="75000"/>
                  </a:schemeClr>
                </a:solidFill>
                <a:latin typeface="+mj-ea"/>
                <a:ea typeface="+mj-ea"/>
              </a:rPr>
              <a:t>三</a:t>
            </a:r>
            <a:r>
              <a:rPr lang="zh-CN" altLang="zh-CN" sz="2135" b="1" dirty="0">
                <a:solidFill>
                  <a:schemeClr val="tx2">
                    <a:lumMod val="75000"/>
                  </a:schemeClr>
                </a:solidFill>
                <a:latin typeface="+mj-ea"/>
                <a:ea typeface="+mj-ea"/>
              </a:rPr>
              <a:t>）查询季度经营信息</a:t>
            </a:r>
            <a:endParaRPr lang="zh-CN" altLang="en-US" sz="2135" b="1" dirty="0">
              <a:solidFill>
                <a:schemeClr val="tx2">
                  <a:lumMod val="75000"/>
                </a:schemeClr>
              </a:solidFill>
              <a:latin typeface="+mj-ea"/>
              <a:ea typeface="+mj-ea"/>
            </a:endParaRPr>
          </a:p>
        </p:txBody>
      </p:sp>
      <p:grpSp>
        <p:nvGrpSpPr>
          <p:cNvPr id="37" name="Group 4"/>
          <p:cNvGrpSpPr/>
          <p:nvPr/>
        </p:nvGrpSpPr>
        <p:grpSpPr>
          <a:xfrm>
            <a:off x="1104549" y="3192073"/>
            <a:ext cx="2210813" cy="1033342"/>
            <a:chOff x="1372486" y="3793072"/>
            <a:chExt cx="6146978" cy="2804667"/>
          </a:xfrm>
        </p:grpSpPr>
        <p:sp>
          <p:nvSpPr>
            <p:cNvPr id="38" name="Freeform 1"/>
            <p:cNvSpPr>
              <a:spLocks noChangeArrowheads="1"/>
            </p:cNvSpPr>
            <p:nvPr/>
          </p:nvSpPr>
          <p:spPr bwMode="auto">
            <a:xfrm rot="10800000">
              <a:off x="1372486" y="3793072"/>
              <a:ext cx="6146978" cy="2804667"/>
            </a:xfrm>
            <a:custGeom>
              <a:avLst/>
              <a:gdLst>
                <a:gd name="T0" fmla="*/ 5874 w 7875"/>
                <a:gd name="T1" fmla="*/ 1811 h 3594"/>
                <a:gd name="T2" fmla="*/ 7874 w 7875"/>
                <a:gd name="T3" fmla="*/ 0 h 3594"/>
                <a:gd name="T4" fmla="*/ 1969 w 7875"/>
                <a:gd name="T5" fmla="*/ 0 h 3594"/>
                <a:gd name="T6" fmla="*/ 0 w 7875"/>
                <a:gd name="T7" fmla="*/ 1811 h 3594"/>
                <a:gd name="T8" fmla="*/ 1969 w 7875"/>
                <a:gd name="T9" fmla="*/ 3593 h 3594"/>
                <a:gd name="T10" fmla="*/ 7874 w 7875"/>
                <a:gd name="T11" fmla="*/ 3593 h 3594"/>
                <a:gd name="T12" fmla="*/ 5874 w 7875"/>
                <a:gd name="T13" fmla="*/ 1811 h 3594"/>
              </a:gdLst>
              <a:ahLst/>
              <a:cxnLst>
                <a:cxn ang="0">
                  <a:pos x="T0" y="T1"/>
                </a:cxn>
                <a:cxn ang="0">
                  <a:pos x="T2" y="T3"/>
                </a:cxn>
                <a:cxn ang="0">
                  <a:pos x="T4" y="T5"/>
                </a:cxn>
                <a:cxn ang="0">
                  <a:pos x="T6" y="T7"/>
                </a:cxn>
                <a:cxn ang="0">
                  <a:pos x="T8" y="T9"/>
                </a:cxn>
                <a:cxn ang="0">
                  <a:pos x="T10" y="T11"/>
                </a:cxn>
                <a:cxn ang="0">
                  <a:pos x="T12" y="T13"/>
                </a:cxn>
              </a:cxnLst>
              <a:rect l="0" t="0" r="r" b="b"/>
              <a:pathLst>
                <a:path w="7875" h="3594">
                  <a:moveTo>
                    <a:pt x="5874" y="1811"/>
                  </a:moveTo>
                  <a:lnTo>
                    <a:pt x="7874" y="0"/>
                  </a:lnTo>
                  <a:lnTo>
                    <a:pt x="1969" y="0"/>
                  </a:lnTo>
                  <a:lnTo>
                    <a:pt x="0" y="1811"/>
                  </a:lnTo>
                  <a:lnTo>
                    <a:pt x="1969" y="3593"/>
                  </a:lnTo>
                  <a:lnTo>
                    <a:pt x="7874" y="3593"/>
                  </a:lnTo>
                  <a:lnTo>
                    <a:pt x="5874" y="1811"/>
                  </a:lnTo>
                </a:path>
              </a:pathLst>
            </a:custGeom>
            <a:solidFill>
              <a:srgbClr val="E8B218"/>
            </a:solidFill>
            <a:ln>
              <a:noFill/>
            </a:ln>
            <a:effectLst/>
          </p:spPr>
          <p:txBody>
            <a:bodyPr wrap="none" anchor="ctr"/>
            <a:lstStyle/>
            <a:p>
              <a:endParaRPr lang="en-US" sz="3200">
                <a:latin typeface="+mn-ea"/>
              </a:endParaRPr>
            </a:p>
          </p:txBody>
        </p:sp>
        <p:grpSp>
          <p:nvGrpSpPr>
            <p:cNvPr id="39" name="Group 2"/>
            <p:cNvGrpSpPr/>
            <p:nvPr/>
          </p:nvGrpSpPr>
          <p:grpSpPr bwMode="auto">
            <a:xfrm>
              <a:off x="3531959" y="4060393"/>
              <a:ext cx="1906518" cy="1888205"/>
              <a:chOff x="1569458" y="688424"/>
              <a:chExt cx="334962" cy="331788"/>
            </a:xfrm>
            <a:solidFill>
              <a:schemeClr val="bg1"/>
            </a:solidFill>
          </p:grpSpPr>
          <p:sp>
            <p:nvSpPr>
              <p:cNvPr id="40" name="Freeform 11"/>
              <p:cNvSpPr>
                <a:spLocks noChangeArrowheads="1"/>
              </p:cNvSpPr>
              <p:nvPr/>
            </p:nvSpPr>
            <p:spPr bwMode="auto">
              <a:xfrm>
                <a:off x="1587500" y="901699"/>
                <a:ext cx="42863" cy="77788"/>
              </a:xfrm>
              <a:custGeom>
                <a:avLst/>
                <a:gdLst>
                  <a:gd name="T0" fmla="*/ 0 w 118"/>
                  <a:gd name="T1" fmla="*/ 183 h 218"/>
                  <a:gd name="T2" fmla="*/ 25 w 118"/>
                  <a:gd name="T3" fmla="*/ 217 h 218"/>
                  <a:gd name="T4" fmla="*/ 84 w 118"/>
                  <a:gd name="T5" fmla="*/ 217 h 218"/>
                  <a:gd name="T6" fmla="*/ 117 w 118"/>
                  <a:gd name="T7" fmla="*/ 183 h 218"/>
                  <a:gd name="T8" fmla="*/ 117 w 118"/>
                  <a:gd name="T9" fmla="*/ 0 h 218"/>
                  <a:gd name="T10" fmla="*/ 17 w 118"/>
                  <a:gd name="T11" fmla="*/ 91 h 218"/>
                  <a:gd name="T12" fmla="*/ 0 w 118"/>
                  <a:gd name="T13" fmla="*/ 75 h 218"/>
                  <a:gd name="T14" fmla="*/ 0 w 118"/>
                  <a:gd name="T15" fmla="*/ 183 h 218"/>
                  <a:gd name="T16" fmla="*/ 0 w 118"/>
                  <a:gd name="T17" fmla="*/ 183 h 218"/>
                  <a:gd name="T18" fmla="*/ 0 w 118"/>
                  <a:gd name="T19" fmla="*/ 18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218">
                    <a:moveTo>
                      <a:pt x="0" y="183"/>
                    </a:moveTo>
                    <a:cubicBezTo>
                      <a:pt x="0" y="200"/>
                      <a:pt x="8" y="217"/>
                      <a:pt x="25" y="217"/>
                    </a:cubicBezTo>
                    <a:cubicBezTo>
                      <a:pt x="84" y="217"/>
                      <a:pt x="84" y="217"/>
                      <a:pt x="84" y="217"/>
                    </a:cubicBezTo>
                    <a:cubicBezTo>
                      <a:pt x="100" y="217"/>
                      <a:pt x="117" y="200"/>
                      <a:pt x="117" y="183"/>
                    </a:cubicBezTo>
                    <a:cubicBezTo>
                      <a:pt x="117" y="0"/>
                      <a:pt x="117" y="0"/>
                      <a:pt x="117" y="0"/>
                    </a:cubicBezTo>
                    <a:cubicBezTo>
                      <a:pt x="17" y="91"/>
                      <a:pt x="17" y="91"/>
                      <a:pt x="17" y="91"/>
                    </a:cubicBezTo>
                    <a:cubicBezTo>
                      <a:pt x="0" y="75"/>
                      <a:pt x="0" y="75"/>
                      <a:pt x="0" y="75"/>
                    </a:cubicBezTo>
                    <a:lnTo>
                      <a:pt x="0" y="183"/>
                    </a:lnTo>
                    <a:close/>
                    <a:moveTo>
                      <a:pt x="0" y="183"/>
                    </a:moveTo>
                    <a:lnTo>
                      <a:pt x="0" y="183"/>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1" name="Freeform 12"/>
              <p:cNvSpPr>
                <a:spLocks noChangeArrowheads="1"/>
              </p:cNvSpPr>
              <p:nvPr/>
            </p:nvSpPr>
            <p:spPr bwMode="auto">
              <a:xfrm>
                <a:off x="1657350" y="858837"/>
                <a:ext cx="42863" cy="120650"/>
              </a:xfrm>
              <a:custGeom>
                <a:avLst/>
                <a:gdLst>
                  <a:gd name="T0" fmla="*/ 0 w 118"/>
                  <a:gd name="T1" fmla="*/ 301 h 336"/>
                  <a:gd name="T2" fmla="*/ 34 w 118"/>
                  <a:gd name="T3" fmla="*/ 335 h 336"/>
                  <a:gd name="T4" fmla="*/ 84 w 118"/>
                  <a:gd name="T5" fmla="*/ 335 h 336"/>
                  <a:gd name="T6" fmla="*/ 117 w 118"/>
                  <a:gd name="T7" fmla="*/ 301 h 336"/>
                  <a:gd name="T8" fmla="*/ 117 w 118"/>
                  <a:gd name="T9" fmla="*/ 76 h 336"/>
                  <a:gd name="T10" fmla="*/ 42 w 118"/>
                  <a:gd name="T11" fmla="*/ 0 h 336"/>
                  <a:gd name="T12" fmla="*/ 0 w 118"/>
                  <a:gd name="T13" fmla="*/ 42 h 336"/>
                  <a:gd name="T14" fmla="*/ 0 w 118"/>
                  <a:gd name="T15" fmla="*/ 301 h 336"/>
                  <a:gd name="T16" fmla="*/ 0 w 118"/>
                  <a:gd name="T17" fmla="*/ 301 h 336"/>
                  <a:gd name="T18" fmla="*/ 0 w 118"/>
                  <a:gd name="T19" fmla="*/ 301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8" h="336">
                    <a:moveTo>
                      <a:pt x="0" y="301"/>
                    </a:moveTo>
                    <a:cubicBezTo>
                      <a:pt x="0" y="318"/>
                      <a:pt x="17" y="335"/>
                      <a:pt x="34" y="335"/>
                    </a:cubicBezTo>
                    <a:cubicBezTo>
                      <a:pt x="84" y="335"/>
                      <a:pt x="84" y="335"/>
                      <a:pt x="84" y="335"/>
                    </a:cubicBezTo>
                    <a:cubicBezTo>
                      <a:pt x="101" y="335"/>
                      <a:pt x="117" y="318"/>
                      <a:pt x="117" y="301"/>
                    </a:cubicBezTo>
                    <a:cubicBezTo>
                      <a:pt x="117" y="76"/>
                      <a:pt x="117" y="76"/>
                      <a:pt x="117" y="76"/>
                    </a:cubicBezTo>
                    <a:cubicBezTo>
                      <a:pt x="42" y="0"/>
                      <a:pt x="42" y="0"/>
                      <a:pt x="42" y="0"/>
                    </a:cubicBezTo>
                    <a:cubicBezTo>
                      <a:pt x="0" y="42"/>
                      <a:pt x="0" y="42"/>
                      <a:pt x="0" y="42"/>
                    </a:cubicBezTo>
                    <a:lnTo>
                      <a:pt x="0" y="301"/>
                    </a:lnTo>
                    <a:close/>
                    <a:moveTo>
                      <a:pt x="0" y="301"/>
                    </a:moveTo>
                    <a:lnTo>
                      <a:pt x="0" y="30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2" name="Freeform 13"/>
              <p:cNvSpPr>
                <a:spLocks noChangeArrowheads="1"/>
              </p:cNvSpPr>
              <p:nvPr/>
            </p:nvSpPr>
            <p:spPr bwMode="auto">
              <a:xfrm>
                <a:off x="1727200" y="858837"/>
                <a:ext cx="42863" cy="120650"/>
              </a:xfrm>
              <a:custGeom>
                <a:avLst/>
                <a:gdLst>
                  <a:gd name="T0" fmla="*/ 92 w 118"/>
                  <a:gd name="T1" fmla="*/ 335 h 336"/>
                  <a:gd name="T2" fmla="*/ 117 w 118"/>
                  <a:gd name="T3" fmla="*/ 301 h 336"/>
                  <a:gd name="T4" fmla="*/ 117 w 118"/>
                  <a:gd name="T5" fmla="*/ 0 h 336"/>
                  <a:gd name="T6" fmla="*/ 0 w 118"/>
                  <a:gd name="T7" fmla="*/ 118 h 336"/>
                  <a:gd name="T8" fmla="*/ 0 w 118"/>
                  <a:gd name="T9" fmla="*/ 301 h 336"/>
                  <a:gd name="T10" fmla="*/ 33 w 118"/>
                  <a:gd name="T11" fmla="*/ 335 h 336"/>
                  <a:gd name="T12" fmla="*/ 92 w 118"/>
                  <a:gd name="T13" fmla="*/ 335 h 336"/>
                  <a:gd name="T14" fmla="*/ 92 w 118"/>
                  <a:gd name="T15" fmla="*/ 335 h 336"/>
                  <a:gd name="T16" fmla="*/ 92 w 118"/>
                  <a:gd name="T17" fmla="*/ 335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336">
                    <a:moveTo>
                      <a:pt x="92" y="335"/>
                    </a:moveTo>
                    <a:cubicBezTo>
                      <a:pt x="108" y="335"/>
                      <a:pt x="117" y="318"/>
                      <a:pt x="117" y="301"/>
                    </a:cubicBezTo>
                    <a:cubicBezTo>
                      <a:pt x="117" y="0"/>
                      <a:pt x="117" y="0"/>
                      <a:pt x="117" y="0"/>
                    </a:cubicBezTo>
                    <a:cubicBezTo>
                      <a:pt x="0" y="118"/>
                      <a:pt x="0" y="118"/>
                      <a:pt x="0" y="118"/>
                    </a:cubicBezTo>
                    <a:cubicBezTo>
                      <a:pt x="0" y="301"/>
                      <a:pt x="0" y="301"/>
                      <a:pt x="0" y="301"/>
                    </a:cubicBezTo>
                    <a:cubicBezTo>
                      <a:pt x="0" y="318"/>
                      <a:pt x="16" y="335"/>
                      <a:pt x="33" y="335"/>
                    </a:cubicBezTo>
                    <a:lnTo>
                      <a:pt x="92" y="335"/>
                    </a:lnTo>
                    <a:close/>
                    <a:moveTo>
                      <a:pt x="92" y="335"/>
                    </a:moveTo>
                    <a:lnTo>
                      <a:pt x="92" y="335"/>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3" name="Freeform 14"/>
              <p:cNvSpPr>
                <a:spLocks noChangeArrowheads="1"/>
              </p:cNvSpPr>
              <p:nvPr/>
            </p:nvSpPr>
            <p:spPr bwMode="auto">
              <a:xfrm>
                <a:off x="1795463" y="817562"/>
                <a:ext cx="46037" cy="163512"/>
              </a:xfrm>
              <a:custGeom>
                <a:avLst/>
                <a:gdLst>
                  <a:gd name="T0" fmla="*/ 0 w 126"/>
                  <a:gd name="T1" fmla="*/ 41 h 452"/>
                  <a:gd name="T2" fmla="*/ 0 w 126"/>
                  <a:gd name="T3" fmla="*/ 417 h 452"/>
                  <a:gd name="T4" fmla="*/ 33 w 126"/>
                  <a:gd name="T5" fmla="*/ 451 h 452"/>
                  <a:gd name="T6" fmla="*/ 92 w 126"/>
                  <a:gd name="T7" fmla="*/ 451 h 452"/>
                  <a:gd name="T8" fmla="*/ 125 w 126"/>
                  <a:gd name="T9" fmla="*/ 417 h 452"/>
                  <a:gd name="T10" fmla="*/ 125 w 126"/>
                  <a:gd name="T11" fmla="*/ 66 h 452"/>
                  <a:gd name="T12" fmla="*/ 50 w 126"/>
                  <a:gd name="T13" fmla="*/ 0 h 452"/>
                  <a:gd name="T14" fmla="*/ 0 w 126"/>
                  <a:gd name="T15" fmla="*/ 41 h 452"/>
                  <a:gd name="T16" fmla="*/ 0 w 126"/>
                  <a:gd name="T17" fmla="*/ 41 h 452"/>
                  <a:gd name="T18" fmla="*/ 0 w 126"/>
                  <a:gd name="T19" fmla="*/ 41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6" h="452">
                    <a:moveTo>
                      <a:pt x="0" y="41"/>
                    </a:moveTo>
                    <a:cubicBezTo>
                      <a:pt x="0" y="417"/>
                      <a:pt x="0" y="417"/>
                      <a:pt x="0" y="417"/>
                    </a:cubicBezTo>
                    <a:cubicBezTo>
                      <a:pt x="0" y="434"/>
                      <a:pt x="17" y="451"/>
                      <a:pt x="33" y="451"/>
                    </a:cubicBezTo>
                    <a:cubicBezTo>
                      <a:pt x="92" y="451"/>
                      <a:pt x="92" y="451"/>
                      <a:pt x="92" y="451"/>
                    </a:cubicBezTo>
                    <a:cubicBezTo>
                      <a:pt x="109" y="451"/>
                      <a:pt x="125" y="434"/>
                      <a:pt x="125" y="417"/>
                    </a:cubicBezTo>
                    <a:cubicBezTo>
                      <a:pt x="125" y="66"/>
                      <a:pt x="125" y="66"/>
                      <a:pt x="125" y="66"/>
                    </a:cubicBezTo>
                    <a:cubicBezTo>
                      <a:pt x="50" y="0"/>
                      <a:pt x="50" y="0"/>
                      <a:pt x="50" y="0"/>
                    </a:cubicBezTo>
                    <a:lnTo>
                      <a:pt x="0" y="41"/>
                    </a:lnTo>
                    <a:close/>
                    <a:moveTo>
                      <a:pt x="0" y="41"/>
                    </a:moveTo>
                    <a:lnTo>
                      <a:pt x="0" y="41"/>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4" name="Freeform 15"/>
              <p:cNvSpPr>
                <a:spLocks noChangeArrowheads="1"/>
              </p:cNvSpPr>
              <p:nvPr/>
            </p:nvSpPr>
            <p:spPr bwMode="auto">
              <a:xfrm>
                <a:off x="1576388" y="744537"/>
                <a:ext cx="261937" cy="163512"/>
              </a:xfrm>
              <a:custGeom>
                <a:avLst/>
                <a:gdLst>
                  <a:gd name="T0" fmla="*/ 234 w 728"/>
                  <a:gd name="T1" fmla="*/ 284 h 452"/>
                  <a:gd name="T2" fmla="*/ 292 w 728"/>
                  <a:gd name="T3" fmla="*/ 284 h 452"/>
                  <a:gd name="T4" fmla="*/ 359 w 728"/>
                  <a:gd name="T5" fmla="*/ 351 h 452"/>
                  <a:gd name="T6" fmla="*/ 401 w 728"/>
                  <a:gd name="T7" fmla="*/ 368 h 452"/>
                  <a:gd name="T8" fmla="*/ 434 w 728"/>
                  <a:gd name="T9" fmla="*/ 351 h 452"/>
                  <a:gd name="T10" fmla="*/ 660 w 728"/>
                  <a:gd name="T11" fmla="*/ 134 h 452"/>
                  <a:gd name="T12" fmla="*/ 694 w 728"/>
                  <a:gd name="T13" fmla="*/ 167 h 452"/>
                  <a:gd name="T14" fmla="*/ 710 w 728"/>
                  <a:gd name="T15" fmla="*/ 175 h 452"/>
                  <a:gd name="T16" fmla="*/ 727 w 728"/>
                  <a:gd name="T17" fmla="*/ 159 h 452"/>
                  <a:gd name="T18" fmla="*/ 727 w 728"/>
                  <a:gd name="T19" fmla="*/ 33 h 452"/>
                  <a:gd name="T20" fmla="*/ 719 w 728"/>
                  <a:gd name="T21" fmla="*/ 8 h 452"/>
                  <a:gd name="T22" fmla="*/ 694 w 728"/>
                  <a:gd name="T23" fmla="*/ 0 h 452"/>
                  <a:gd name="T24" fmla="*/ 568 w 728"/>
                  <a:gd name="T25" fmla="*/ 0 h 452"/>
                  <a:gd name="T26" fmla="*/ 551 w 728"/>
                  <a:gd name="T27" fmla="*/ 8 h 452"/>
                  <a:gd name="T28" fmla="*/ 551 w 728"/>
                  <a:gd name="T29" fmla="*/ 33 h 452"/>
                  <a:gd name="T30" fmla="*/ 585 w 728"/>
                  <a:gd name="T31" fmla="*/ 58 h 452"/>
                  <a:gd name="T32" fmla="*/ 426 w 728"/>
                  <a:gd name="T33" fmla="*/ 217 h 452"/>
                  <a:gd name="T34" fmla="*/ 401 w 728"/>
                  <a:gd name="T35" fmla="*/ 225 h 452"/>
                  <a:gd name="T36" fmla="*/ 368 w 728"/>
                  <a:gd name="T37" fmla="*/ 217 h 452"/>
                  <a:gd name="T38" fmla="*/ 292 w 728"/>
                  <a:gd name="T39" fmla="*/ 142 h 452"/>
                  <a:gd name="T40" fmla="*/ 234 w 728"/>
                  <a:gd name="T41" fmla="*/ 142 h 452"/>
                  <a:gd name="T42" fmla="*/ 8 w 728"/>
                  <a:gd name="T43" fmla="*/ 359 h 452"/>
                  <a:gd name="T44" fmla="*/ 0 w 728"/>
                  <a:gd name="T45" fmla="*/ 393 h 452"/>
                  <a:gd name="T46" fmla="*/ 8 w 728"/>
                  <a:gd name="T47" fmla="*/ 426 h 452"/>
                  <a:gd name="T48" fmla="*/ 25 w 728"/>
                  <a:gd name="T49" fmla="*/ 435 h 452"/>
                  <a:gd name="T50" fmla="*/ 83 w 728"/>
                  <a:gd name="T51" fmla="*/ 435 h 452"/>
                  <a:gd name="T52" fmla="*/ 234 w 728"/>
                  <a:gd name="T53" fmla="*/ 284 h 452"/>
                  <a:gd name="T54" fmla="*/ 234 w 728"/>
                  <a:gd name="T55" fmla="*/ 284 h 452"/>
                  <a:gd name="T56" fmla="*/ 234 w 728"/>
                  <a:gd name="T57" fmla="*/ 284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8" h="452">
                    <a:moveTo>
                      <a:pt x="234" y="284"/>
                    </a:moveTo>
                    <a:cubicBezTo>
                      <a:pt x="250" y="267"/>
                      <a:pt x="276" y="267"/>
                      <a:pt x="292" y="284"/>
                    </a:cubicBezTo>
                    <a:cubicBezTo>
                      <a:pt x="359" y="351"/>
                      <a:pt x="359" y="351"/>
                      <a:pt x="359" y="351"/>
                    </a:cubicBezTo>
                    <a:cubicBezTo>
                      <a:pt x="376" y="368"/>
                      <a:pt x="384" y="368"/>
                      <a:pt x="401" y="368"/>
                    </a:cubicBezTo>
                    <a:cubicBezTo>
                      <a:pt x="418" y="368"/>
                      <a:pt x="426" y="368"/>
                      <a:pt x="434" y="351"/>
                    </a:cubicBezTo>
                    <a:cubicBezTo>
                      <a:pt x="660" y="134"/>
                      <a:pt x="660" y="134"/>
                      <a:pt x="660" y="134"/>
                    </a:cubicBezTo>
                    <a:cubicBezTo>
                      <a:pt x="694" y="167"/>
                      <a:pt x="694" y="167"/>
                      <a:pt x="694" y="167"/>
                    </a:cubicBezTo>
                    <a:cubicBezTo>
                      <a:pt x="702" y="175"/>
                      <a:pt x="710" y="175"/>
                      <a:pt x="710" y="175"/>
                    </a:cubicBezTo>
                    <a:cubicBezTo>
                      <a:pt x="719" y="175"/>
                      <a:pt x="727" y="167"/>
                      <a:pt x="727" y="159"/>
                    </a:cubicBezTo>
                    <a:cubicBezTo>
                      <a:pt x="727" y="33"/>
                      <a:pt x="727" y="33"/>
                      <a:pt x="727" y="33"/>
                    </a:cubicBezTo>
                    <a:cubicBezTo>
                      <a:pt x="727" y="25"/>
                      <a:pt x="727" y="16"/>
                      <a:pt x="719" y="8"/>
                    </a:cubicBezTo>
                    <a:cubicBezTo>
                      <a:pt x="710" y="0"/>
                      <a:pt x="702" y="0"/>
                      <a:pt x="694" y="0"/>
                    </a:cubicBezTo>
                    <a:cubicBezTo>
                      <a:pt x="568" y="0"/>
                      <a:pt x="568" y="0"/>
                      <a:pt x="568" y="0"/>
                    </a:cubicBezTo>
                    <a:cubicBezTo>
                      <a:pt x="560" y="0"/>
                      <a:pt x="551" y="0"/>
                      <a:pt x="551" y="8"/>
                    </a:cubicBezTo>
                    <a:cubicBezTo>
                      <a:pt x="543" y="16"/>
                      <a:pt x="551" y="25"/>
                      <a:pt x="551" y="33"/>
                    </a:cubicBezTo>
                    <a:cubicBezTo>
                      <a:pt x="585" y="58"/>
                      <a:pt x="585" y="58"/>
                      <a:pt x="585" y="58"/>
                    </a:cubicBezTo>
                    <a:cubicBezTo>
                      <a:pt x="426" y="217"/>
                      <a:pt x="426" y="217"/>
                      <a:pt x="426" y="217"/>
                    </a:cubicBezTo>
                    <a:cubicBezTo>
                      <a:pt x="426" y="225"/>
                      <a:pt x="409" y="225"/>
                      <a:pt x="401" y="225"/>
                    </a:cubicBezTo>
                    <a:cubicBezTo>
                      <a:pt x="393" y="225"/>
                      <a:pt x="376" y="225"/>
                      <a:pt x="368" y="217"/>
                    </a:cubicBezTo>
                    <a:cubicBezTo>
                      <a:pt x="292" y="142"/>
                      <a:pt x="292" y="142"/>
                      <a:pt x="292" y="142"/>
                    </a:cubicBezTo>
                    <a:cubicBezTo>
                      <a:pt x="276" y="125"/>
                      <a:pt x="250" y="125"/>
                      <a:pt x="234" y="142"/>
                    </a:cubicBezTo>
                    <a:cubicBezTo>
                      <a:pt x="8" y="359"/>
                      <a:pt x="8" y="359"/>
                      <a:pt x="8" y="359"/>
                    </a:cubicBezTo>
                    <a:cubicBezTo>
                      <a:pt x="0" y="368"/>
                      <a:pt x="0" y="384"/>
                      <a:pt x="0" y="393"/>
                    </a:cubicBezTo>
                    <a:cubicBezTo>
                      <a:pt x="0" y="410"/>
                      <a:pt x="0" y="418"/>
                      <a:pt x="8" y="426"/>
                    </a:cubicBezTo>
                    <a:cubicBezTo>
                      <a:pt x="25" y="435"/>
                      <a:pt x="25" y="435"/>
                      <a:pt x="25" y="435"/>
                    </a:cubicBezTo>
                    <a:cubicBezTo>
                      <a:pt x="41" y="451"/>
                      <a:pt x="67" y="451"/>
                      <a:pt x="83" y="435"/>
                    </a:cubicBezTo>
                    <a:lnTo>
                      <a:pt x="234" y="284"/>
                    </a:lnTo>
                    <a:close/>
                    <a:moveTo>
                      <a:pt x="234" y="284"/>
                    </a:moveTo>
                    <a:lnTo>
                      <a:pt x="234" y="284"/>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sp>
            <p:nvSpPr>
              <p:cNvPr id="45" name="Freeform 16"/>
              <p:cNvSpPr>
                <a:spLocks noChangeArrowheads="1"/>
              </p:cNvSpPr>
              <p:nvPr/>
            </p:nvSpPr>
            <p:spPr bwMode="auto">
              <a:xfrm>
                <a:off x="1569458" y="688424"/>
                <a:ext cx="334962" cy="331788"/>
              </a:xfrm>
              <a:custGeom>
                <a:avLst/>
                <a:gdLst>
                  <a:gd name="T0" fmla="*/ 887 w 929"/>
                  <a:gd name="T1" fmla="*/ 0 h 921"/>
                  <a:gd name="T2" fmla="*/ 836 w 929"/>
                  <a:gd name="T3" fmla="*/ 50 h 921"/>
                  <a:gd name="T4" fmla="*/ 836 w 929"/>
                  <a:gd name="T5" fmla="*/ 837 h 921"/>
                  <a:gd name="T6" fmla="*/ 51 w 929"/>
                  <a:gd name="T7" fmla="*/ 837 h 921"/>
                  <a:gd name="T8" fmla="*/ 0 w 929"/>
                  <a:gd name="T9" fmla="*/ 878 h 921"/>
                  <a:gd name="T10" fmla="*/ 51 w 929"/>
                  <a:gd name="T11" fmla="*/ 920 h 921"/>
                  <a:gd name="T12" fmla="*/ 887 w 929"/>
                  <a:gd name="T13" fmla="*/ 920 h 921"/>
                  <a:gd name="T14" fmla="*/ 928 w 929"/>
                  <a:gd name="T15" fmla="*/ 878 h 921"/>
                  <a:gd name="T16" fmla="*/ 928 w 929"/>
                  <a:gd name="T17" fmla="*/ 50 h 921"/>
                  <a:gd name="T18" fmla="*/ 887 w 929"/>
                  <a:gd name="T19" fmla="*/ 0 h 921"/>
                  <a:gd name="T20" fmla="*/ 887 w 929"/>
                  <a:gd name="T21" fmla="*/ 0 h 921"/>
                  <a:gd name="T22" fmla="*/ 887 w 929"/>
                  <a:gd name="T23" fmla="*/ 0 h 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29" h="921">
                    <a:moveTo>
                      <a:pt x="887" y="0"/>
                    </a:moveTo>
                    <a:cubicBezTo>
                      <a:pt x="862" y="0"/>
                      <a:pt x="836" y="26"/>
                      <a:pt x="836" y="50"/>
                    </a:cubicBezTo>
                    <a:cubicBezTo>
                      <a:pt x="836" y="837"/>
                      <a:pt x="836" y="837"/>
                      <a:pt x="836" y="837"/>
                    </a:cubicBezTo>
                    <a:cubicBezTo>
                      <a:pt x="51" y="837"/>
                      <a:pt x="51" y="837"/>
                      <a:pt x="51" y="837"/>
                    </a:cubicBezTo>
                    <a:cubicBezTo>
                      <a:pt x="26" y="837"/>
                      <a:pt x="0" y="853"/>
                      <a:pt x="0" y="878"/>
                    </a:cubicBezTo>
                    <a:cubicBezTo>
                      <a:pt x="0" y="903"/>
                      <a:pt x="26" y="920"/>
                      <a:pt x="51" y="920"/>
                    </a:cubicBezTo>
                    <a:cubicBezTo>
                      <a:pt x="887" y="920"/>
                      <a:pt x="887" y="920"/>
                      <a:pt x="887" y="920"/>
                    </a:cubicBezTo>
                    <a:cubicBezTo>
                      <a:pt x="912" y="920"/>
                      <a:pt x="928" y="903"/>
                      <a:pt x="928" y="878"/>
                    </a:cubicBezTo>
                    <a:cubicBezTo>
                      <a:pt x="928" y="50"/>
                      <a:pt x="928" y="50"/>
                      <a:pt x="928" y="50"/>
                    </a:cubicBezTo>
                    <a:cubicBezTo>
                      <a:pt x="928" y="26"/>
                      <a:pt x="903" y="0"/>
                      <a:pt x="887" y="0"/>
                    </a:cubicBezTo>
                    <a:close/>
                    <a:moveTo>
                      <a:pt x="887" y="0"/>
                    </a:moveTo>
                    <a:lnTo>
                      <a:pt x="887" y="0"/>
                    </a:lnTo>
                    <a:close/>
                  </a:path>
                </a:pathLst>
              </a:custGeom>
              <a:grpFill/>
              <a:ln>
                <a:noFill/>
              </a:ln>
              <a:effectLst/>
              <a:extLst>
                <a:ext uri="{91240B29-F687-4F45-9708-019B960494DF}">
                  <a14:hiddenLine xmlns:a14="http://schemas.microsoft.com/office/drawing/2010/main" w="9525">
                    <a:solidFill>
                      <a:srgbClr val="808080"/>
                    </a:solidFill>
                    <a:bevel/>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3200">
                  <a:latin typeface="+mn-ea"/>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3" name="TextBox 7"/>
          <p:cNvSpPr>
            <a:spLocks noChangeArrowheads="1"/>
          </p:cNvSpPr>
          <p:nvPr/>
        </p:nvSpPr>
        <p:spPr bwMode="auto">
          <a:xfrm>
            <a:off x="336550" y="487045"/>
            <a:ext cx="464248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上报历史发卡信息页面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12140" y="1344295"/>
            <a:ext cx="10971530" cy="45713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492125" y="670560"/>
            <a:ext cx="505142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lgn="l"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上报季度经营信息</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pic>
        <p:nvPicPr>
          <p:cNvPr id="3" name="图片 2"/>
          <p:cNvPicPr>
            <a:picLocks noChangeAspect="1"/>
          </p:cNvPicPr>
          <p:nvPr/>
        </p:nvPicPr>
        <p:blipFill>
          <a:blip r:embed="rId1"/>
          <a:stretch>
            <a:fillRect/>
          </a:stretch>
        </p:blipFill>
        <p:spPr>
          <a:xfrm>
            <a:off x="492125" y="1306195"/>
            <a:ext cx="11019790" cy="51174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34645" y="455295"/>
            <a:ext cx="5105400"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查询季度上报经营信息</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pic>
        <p:nvPicPr>
          <p:cNvPr id="2" name="图片 1"/>
          <p:cNvPicPr>
            <a:picLocks noChangeAspect="1"/>
          </p:cNvPicPr>
          <p:nvPr/>
        </p:nvPicPr>
        <p:blipFill>
          <a:blip r:embed="rId1"/>
          <a:stretch>
            <a:fillRect/>
          </a:stretch>
        </p:blipFill>
        <p:spPr>
          <a:xfrm>
            <a:off x="706755" y="1176655"/>
            <a:ext cx="10781030" cy="4909185"/>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6"/>
          <p:cNvSpPr/>
          <p:nvPr/>
        </p:nvSpPr>
        <p:spPr bwMode="auto">
          <a:xfrm>
            <a:off x="-39757" y="1270462"/>
            <a:ext cx="11167692" cy="5468833"/>
          </a:xfrm>
          <a:custGeom>
            <a:avLst/>
            <a:gdLst>
              <a:gd name="T0" fmla="*/ 0 w 2926"/>
              <a:gd name="T1" fmla="*/ 1135 h 2051"/>
              <a:gd name="T2" fmla="*/ 2430 w 2926"/>
              <a:gd name="T3" fmla="*/ 219 h 2051"/>
              <a:gd name="T4" fmla="*/ 2299 w 2926"/>
              <a:gd name="T5" fmla="*/ 184 h 2051"/>
              <a:gd name="T6" fmla="*/ 2830 w 2926"/>
              <a:gd name="T7" fmla="*/ 0 h 2051"/>
              <a:gd name="T8" fmla="*/ 2926 w 2926"/>
              <a:gd name="T9" fmla="*/ 347 h 2051"/>
              <a:gd name="T10" fmla="*/ 2759 w 2926"/>
              <a:gd name="T11" fmla="*/ 297 h 2051"/>
              <a:gd name="T12" fmla="*/ 0 w 2926"/>
              <a:gd name="T13" fmla="*/ 2051 h 2051"/>
              <a:gd name="T14" fmla="*/ 0 w 2926"/>
              <a:gd name="T15" fmla="*/ 1135 h 20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6" h="2051">
                <a:moveTo>
                  <a:pt x="0" y="1135"/>
                </a:moveTo>
                <a:cubicBezTo>
                  <a:pt x="0" y="1135"/>
                  <a:pt x="1636" y="928"/>
                  <a:pt x="2430" y="219"/>
                </a:cubicBezTo>
                <a:cubicBezTo>
                  <a:pt x="2299" y="184"/>
                  <a:pt x="2299" y="184"/>
                  <a:pt x="2299" y="184"/>
                </a:cubicBezTo>
                <a:cubicBezTo>
                  <a:pt x="2830" y="0"/>
                  <a:pt x="2830" y="0"/>
                  <a:pt x="2830" y="0"/>
                </a:cubicBezTo>
                <a:cubicBezTo>
                  <a:pt x="2926" y="347"/>
                  <a:pt x="2926" y="347"/>
                  <a:pt x="2926" y="347"/>
                </a:cubicBezTo>
                <a:cubicBezTo>
                  <a:pt x="2759" y="297"/>
                  <a:pt x="2759" y="297"/>
                  <a:pt x="2759" y="297"/>
                </a:cubicBezTo>
                <a:cubicBezTo>
                  <a:pt x="2759" y="297"/>
                  <a:pt x="2100" y="1316"/>
                  <a:pt x="0" y="2051"/>
                </a:cubicBezTo>
                <a:lnTo>
                  <a:pt x="0" y="1135"/>
                </a:lnTo>
                <a:close/>
              </a:path>
            </a:pathLst>
          </a:custGeom>
          <a:solidFill>
            <a:srgbClr val="0070C0"/>
          </a:solidFill>
          <a:ln w="12700">
            <a:solidFill>
              <a:srgbClr val="4EAA76"/>
            </a:solidFill>
          </a:ln>
          <a:effectLst>
            <a:outerShdw blurRad="419100" dist="2286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solidFill>
                <a:srgbClr val="FF4349"/>
              </a:solidFill>
              <a:sym typeface="+mn-lt"/>
            </a:endParaRPr>
          </a:p>
        </p:txBody>
      </p:sp>
      <p:sp>
        <p:nvSpPr>
          <p:cNvPr id="20" name="椭圆 19"/>
          <p:cNvSpPr/>
          <p:nvPr/>
        </p:nvSpPr>
        <p:spPr>
          <a:xfrm>
            <a:off x="3263089" y="3783432"/>
            <a:ext cx="1624575" cy="1624572"/>
          </a:xfrm>
          <a:prstGeom prst="ellipse">
            <a:avLst/>
          </a:prstGeom>
          <a:solidFill>
            <a:srgbClr val="7E8DAA"/>
          </a:solidFill>
          <a:ln w="38100" cmpd="dbl">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0" b="1" dirty="0">
                <a:latin typeface="微软雅黑" panose="020B0503020204020204" pitchFamily="34" charset="-122"/>
                <a:ea typeface="微软雅黑" panose="020B0503020204020204" pitchFamily="34" charset="-122"/>
                <a:sym typeface="+mn-lt"/>
              </a:rPr>
              <a:t>发卡总余额</a:t>
            </a:r>
            <a:endParaRPr lang="zh-CN" altLang="en-US" sz="2130" b="1" dirty="0">
              <a:latin typeface="微软雅黑" panose="020B0503020204020204" pitchFamily="34" charset="-122"/>
              <a:ea typeface="微软雅黑" panose="020B0503020204020204" pitchFamily="34" charset="-122"/>
              <a:sym typeface="+mn-lt"/>
            </a:endParaRPr>
          </a:p>
        </p:txBody>
      </p:sp>
      <p:cxnSp>
        <p:nvCxnSpPr>
          <p:cNvPr id="24" name="肘形连接符 8"/>
          <p:cNvCxnSpPr>
            <a:stCxn id="20" idx="0"/>
            <a:endCxn id="25" idx="1"/>
          </p:cNvCxnSpPr>
          <p:nvPr/>
        </p:nvCxnSpPr>
        <p:spPr>
          <a:xfrm rot="16200000" flipV="1">
            <a:off x="2624138" y="2332038"/>
            <a:ext cx="1995805" cy="906780"/>
          </a:xfrm>
          <a:prstGeom prst="bentConnector4">
            <a:avLst>
              <a:gd name="adj1" fmla="val 44814"/>
              <a:gd name="adj2" fmla="val 126296"/>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168650" y="1580515"/>
            <a:ext cx="2418715" cy="414020"/>
          </a:xfrm>
          <a:prstGeom prst="rect">
            <a:avLst/>
          </a:prstGeom>
        </p:spPr>
        <p:txBody>
          <a:bodyPr wrap="square">
            <a:spAutoFit/>
          </a:bodyPr>
          <a:lstStyle/>
          <a:p>
            <a:pPr algn="just">
              <a:lnSpc>
                <a:spcPct val="150000"/>
              </a:lnSpc>
            </a:pPr>
            <a:r>
              <a:rPr lang="zh-CN" altLang="en-US" sz="1400" b="1" dirty="0">
                <a:solidFill>
                  <a:schemeClr val="tx1">
                    <a:lumMod val="65000"/>
                    <a:lumOff val="35000"/>
                  </a:schemeClr>
                </a:solidFill>
                <a:ea typeface="微软雅黑" panose="020B0503020204020204" pitchFamily="34" charset="-122"/>
                <a:cs typeface="+mn-ea"/>
                <a:sym typeface="+mn-lt"/>
              </a:rPr>
              <a:t>统计经营者每日发卡总余额。</a:t>
            </a:r>
            <a:endParaRPr lang="zh-CN" altLang="en-US" sz="1400" b="1" dirty="0">
              <a:solidFill>
                <a:schemeClr val="tx1">
                  <a:lumMod val="65000"/>
                  <a:lumOff val="35000"/>
                </a:schemeClr>
              </a:solidFill>
              <a:ea typeface="微软雅黑" panose="020B0503020204020204" pitchFamily="34" charset="-122"/>
              <a:cs typeface="+mn-ea"/>
              <a:sym typeface="+mn-lt"/>
            </a:endParaRPr>
          </a:p>
        </p:txBody>
      </p:sp>
      <p:cxnSp>
        <p:nvCxnSpPr>
          <p:cNvPr id="26" name="肘形连接符 10"/>
          <p:cNvCxnSpPr/>
          <p:nvPr/>
        </p:nvCxnSpPr>
        <p:spPr>
          <a:xfrm rot="5400000" flipV="1">
            <a:off x="7784148" y="3977323"/>
            <a:ext cx="490220" cy="1007745"/>
          </a:xfrm>
          <a:prstGeom prst="bentConnector3">
            <a:avLst>
              <a:gd name="adj1" fmla="val 49935"/>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6995795" y="4810760"/>
            <a:ext cx="3157855" cy="414020"/>
          </a:xfrm>
          <a:prstGeom prst="rect">
            <a:avLst/>
          </a:prstGeom>
        </p:spPr>
        <p:txBody>
          <a:bodyPr wrap="square">
            <a:spAutoFit/>
          </a:bodyPr>
          <a:lstStyle/>
          <a:p>
            <a:pPr indent="0" algn="just">
              <a:lnSpc>
                <a:spcPct val="150000"/>
              </a:lnSpc>
              <a:buClr>
                <a:schemeClr val="tx1">
                  <a:lumMod val="50000"/>
                  <a:lumOff val="50000"/>
                </a:schemeClr>
              </a:buClr>
              <a:buFont typeface="+mj-ea"/>
              <a:buNone/>
            </a:pPr>
            <a:r>
              <a:rPr lang="zh-CN" altLang="en-US" sz="1400" b="1" dirty="0">
                <a:solidFill>
                  <a:schemeClr val="tx1">
                    <a:lumMod val="65000"/>
                    <a:lumOff val="35000"/>
                  </a:schemeClr>
                </a:solidFill>
                <a:ea typeface="微软雅黑" panose="020B0503020204020204" pitchFamily="34" charset="-122"/>
                <a:cs typeface="+mn-ea"/>
                <a:sym typeface="+mn-lt"/>
              </a:rPr>
              <a:t>统计经营者每日发卡总数量</a:t>
            </a:r>
            <a:endParaRPr lang="zh-CN" altLang="en-US" sz="1400" b="1" dirty="0">
              <a:solidFill>
                <a:schemeClr val="tx1">
                  <a:lumMod val="65000"/>
                  <a:lumOff val="35000"/>
                </a:schemeClr>
              </a:solidFill>
              <a:ea typeface="微软雅黑" panose="020B0503020204020204" pitchFamily="34" charset="-122"/>
              <a:cs typeface="+mn-ea"/>
              <a:sym typeface="+mn-lt"/>
            </a:endParaRPr>
          </a:p>
        </p:txBody>
      </p:sp>
      <p:sp>
        <p:nvSpPr>
          <p:cNvPr id="2" name="椭圆 1"/>
          <p:cNvSpPr/>
          <p:nvPr/>
        </p:nvSpPr>
        <p:spPr>
          <a:xfrm>
            <a:off x="6311900" y="2876550"/>
            <a:ext cx="1457960" cy="1359535"/>
          </a:xfrm>
          <a:prstGeom prst="ellipse">
            <a:avLst/>
          </a:prstGeom>
          <a:solidFill>
            <a:srgbClr val="7E8DAA"/>
          </a:solidFill>
          <a:ln w="38100" cmpd="dbl">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130" b="1">
                <a:latin typeface="微软雅黑" panose="020B0503020204020204" pitchFamily="34" charset="-122"/>
                <a:ea typeface="微软雅黑" panose="020B0503020204020204" pitchFamily="34" charset="-122"/>
                <a:sym typeface="+mn-lt"/>
              </a:rPr>
              <a:t>发卡数量</a:t>
            </a:r>
            <a:endParaRPr lang="zh-CN" altLang="en-US" sz="2130" b="1" dirty="0">
              <a:latin typeface="微软雅黑" panose="020B0503020204020204" pitchFamily="34" charset="-122"/>
              <a:ea typeface="微软雅黑" panose="020B0503020204020204" pitchFamily="34" charset="-122"/>
              <a:sym typeface="+mn-lt"/>
            </a:endParaRPr>
          </a:p>
        </p:txBody>
      </p:sp>
      <p:sp>
        <p:nvSpPr>
          <p:cNvPr id="3" name="TextBox 24"/>
          <p:cNvSpPr txBox="1"/>
          <p:nvPr/>
        </p:nvSpPr>
        <p:spPr>
          <a:xfrm>
            <a:off x="217805" y="333375"/>
            <a:ext cx="500316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统计分析</a:t>
            </a:r>
            <a:r>
              <a:rPr lang="en-US" altLang="zh-CN" sz="2800" dirty="0"/>
              <a:t>-</a:t>
            </a:r>
            <a:r>
              <a:rPr lang="zh-CN" altLang="en-US" sz="2800" dirty="0"/>
              <a:t>经营者发卡统计</a:t>
            </a:r>
            <a:endParaRPr lang="zh-CN" altLang="en-US" sz="2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统计分析"/>
          <p:cNvPicPr>
            <a:picLocks noChangeAspect="1"/>
          </p:cNvPicPr>
          <p:nvPr/>
        </p:nvPicPr>
        <p:blipFill>
          <a:blip r:embed="rId1"/>
          <a:stretch>
            <a:fillRect/>
          </a:stretch>
        </p:blipFill>
        <p:spPr>
          <a:xfrm>
            <a:off x="603885" y="1236345"/>
            <a:ext cx="11041380" cy="5088255"/>
          </a:xfrm>
          <a:prstGeom prst="rect">
            <a:avLst/>
          </a:prstGeom>
        </p:spPr>
      </p:pic>
      <p:sp>
        <p:nvSpPr>
          <p:cNvPr id="65" name="TextBox 7"/>
          <p:cNvSpPr>
            <a:spLocks noChangeArrowheads="1"/>
          </p:cNvSpPr>
          <p:nvPr/>
        </p:nvSpPr>
        <p:spPr bwMode="auto">
          <a:xfrm>
            <a:off x="476250" y="409575"/>
            <a:ext cx="495617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lgn="l"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经营者发卡数据统计</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23"/>
          <p:cNvSpPr/>
          <p:nvPr/>
        </p:nvSpPr>
        <p:spPr>
          <a:xfrm rot="16200000">
            <a:off x="4933831" y="2661434"/>
            <a:ext cx="1380567" cy="66746"/>
          </a:xfrm>
          <a:prstGeom prst="roundRect">
            <a:avLst>
              <a:gd name="adj" fmla="val 50000"/>
            </a:avLst>
          </a:prstGeom>
          <a:gradFill flip="none" rotWithShape="1">
            <a:gsLst>
              <a:gs pos="100000">
                <a:schemeClr val="bg1"/>
              </a:gs>
              <a:gs pos="0">
                <a:schemeClr val="bg1">
                  <a:lumMod val="75000"/>
                </a:schemeClr>
              </a:gs>
            </a:gsLst>
            <a:lin ang="540000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FFFFFF"/>
              </a:solidFill>
              <a:latin typeface="ITC Avant Garde Std Bk"/>
              <a:ea typeface="方正正纤黑简体"/>
            </a:endParaRPr>
          </a:p>
        </p:txBody>
      </p:sp>
      <p:grpSp>
        <p:nvGrpSpPr>
          <p:cNvPr id="16" name="组合 15"/>
          <p:cNvGrpSpPr/>
          <p:nvPr/>
        </p:nvGrpSpPr>
        <p:grpSpPr>
          <a:xfrm>
            <a:off x="5757358" y="2224093"/>
            <a:ext cx="3850004" cy="1050925"/>
            <a:chOff x="1313568" y="906597"/>
            <a:chExt cx="2818471" cy="1051650"/>
          </a:xfrm>
        </p:grpSpPr>
        <p:sp>
          <p:nvSpPr>
            <p:cNvPr id="17" name="文本框 16"/>
            <p:cNvSpPr txBox="1"/>
            <p:nvPr/>
          </p:nvSpPr>
          <p:spPr bwMode="auto">
            <a:xfrm flipH="1">
              <a:off x="1316357" y="1276422"/>
              <a:ext cx="2815682" cy="681825"/>
            </a:xfrm>
            <a:prstGeom prst="rect">
              <a:avLst/>
            </a:prstGeom>
            <a:noFill/>
          </p:spPr>
          <p:txBody>
            <a:bodyPr wrap="square">
              <a:spAutoFit/>
            </a:bodyPr>
            <a:lstStyle/>
            <a:p>
              <a:pPr lvl="0" algn="just">
                <a:lnSpc>
                  <a:spcPct val="120000"/>
                </a:lnSpc>
                <a:defRPr/>
              </a:pPr>
              <a:r>
                <a:rPr lang="zh-CN" altLang="en-US" sz="1600" dirty="0">
                  <a:solidFill>
                    <a:schemeClr val="tx1">
                      <a:lumMod val="65000"/>
                      <a:lumOff val="35000"/>
                    </a:schemeClr>
                  </a:solidFill>
                  <a:ea typeface="微软雅黑" panose="020B0503020204020204" pitchFamily="34" charset="-122"/>
                </a:rPr>
                <a:t>如经营者业务办理人变更可以修改办理人姓名和手机号码</a:t>
              </a:r>
              <a:endParaRPr lang="zh-CN" altLang="en-US" sz="1600" dirty="0">
                <a:solidFill>
                  <a:schemeClr val="tx1">
                    <a:lumMod val="65000"/>
                    <a:lumOff val="35000"/>
                  </a:schemeClr>
                </a:solidFill>
                <a:ea typeface="微软雅黑" panose="020B0503020204020204" pitchFamily="34" charset="-122"/>
              </a:endParaRPr>
            </a:p>
          </p:txBody>
        </p:sp>
        <p:sp>
          <p:nvSpPr>
            <p:cNvPr id="18" name="文本框 17"/>
            <p:cNvSpPr txBox="1"/>
            <p:nvPr/>
          </p:nvSpPr>
          <p:spPr bwMode="auto">
            <a:xfrm flipH="1">
              <a:off x="1313568" y="906597"/>
              <a:ext cx="1922797" cy="337418"/>
            </a:xfrm>
            <a:prstGeom prst="rect">
              <a:avLst/>
            </a:prstGeom>
            <a:noFill/>
          </p:spPr>
          <p:txBody>
            <a:bodyPr>
              <a:spAutoFit/>
            </a:bodyPr>
            <a:lstStyle/>
            <a:p>
              <a:pPr algn="l" defTabSz="685800" eaLnBrk="1" fontAlgn="auto" hangingPunct="1">
                <a:spcBef>
                  <a:spcPts val="0"/>
                </a:spcBef>
                <a:spcAft>
                  <a:spcPts val="0"/>
                </a:spcAft>
                <a:buClrTx/>
                <a:buSzTx/>
                <a:defRPr/>
              </a:pPr>
              <a:r>
                <a:rPr lang="zh-CN" altLang="en-US" sz="1600" b="1" dirty="0">
                  <a:solidFill>
                    <a:schemeClr val="tx1">
                      <a:lumMod val="65000"/>
                      <a:lumOff val="35000"/>
                    </a:schemeClr>
                  </a:solidFill>
                  <a:ea typeface="微软雅黑" panose="020B0503020204020204" pitchFamily="34" charset="-122"/>
                </a:rPr>
                <a:t>修改用户信息</a:t>
              </a:r>
              <a:endParaRPr lang="zh-CN" altLang="en-US" sz="1600" b="1" dirty="0">
                <a:solidFill>
                  <a:schemeClr val="tx1">
                    <a:lumMod val="65000"/>
                    <a:lumOff val="35000"/>
                  </a:schemeClr>
                </a:solidFill>
                <a:ea typeface="微软雅黑" panose="020B0503020204020204" pitchFamily="34" charset="-122"/>
              </a:endParaRPr>
            </a:p>
          </p:txBody>
        </p:sp>
      </p:grpSp>
      <p:sp>
        <p:nvSpPr>
          <p:cNvPr id="19" name="圆角矩形 34"/>
          <p:cNvSpPr/>
          <p:nvPr/>
        </p:nvSpPr>
        <p:spPr>
          <a:xfrm rot="16200000">
            <a:off x="5004074" y="5055730"/>
            <a:ext cx="1380567" cy="66746"/>
          </a:xfrm>
          <a:prstGeom prst="roundRect">
            <a:avLst>
              <a:gd name="adj" fmla="val 50000"/>
            </a:avLst>
          </a:prstGeom>
          <a:gradFill flip="none" rotWithShape="1">
            <a:gsLst>
              <a:gs pos="100000">
                <a:schemeClr val="bg1"/>
              </a:gs>
              <a:gs pos="0">
                <a:schemeClr val="bg1">
                  <a:lumMod val="75000"/>
                </a:schemeClr>
              </a:gs>
            </a:gsLst>
            <a:lin ang="5400000" scaled="1"/>
            <a:tileRect/>
          </a:gra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FFFFFF"/>
              </a:solidFill>
              <a:latin typeface="ITC Avant Garde Std Bk"/>
              <a:ea typeface="方正正纤黑简体"/>
            </a:endParaRPr>
          </a:p>
        </p:txBody>
      </p:sp>
      <p:grpSp>
        <p:nvGrpSpPr>
          <p:cNvPr id="20" name="组合 19"/>
          <p:cNvGrpSpPr/>
          <p:nvPr/>
        </p:nvGrpSpPr>
        <p:grpSpPr>
          <a:xfrm>
            <a:off x="5827601" y="4618389"/>
            <a:ext cx="2626522" cy="755626"/>
            <a:chOff x="1313568" y="906597"/>
            <a:chExt cx="1922797" cy="756147"/>
          </a:xfrm>
        </p:grpSpPr>
        <p:sp>
          <p:nvSpPr>
            <p:cNvPr id="21" name="文本框 20"/>
            <p:cNvSpPr txBox="1"/>
            <p:nvPr/>
          </p:nvSpPr>
          <p:spPr bwMode="auto">
            <a:xfrm flipH="1">
              <a:off x="1316552" y="1276398"/>
              <a:ext cx="1775715" cy="386346"/>
            </a:xfrm>
            <a:prstGeom prst="rect">
              <a:avLst/>
            </a:prstGeom>
            <a:noFill/>
          </p:spPr>
          <p:txBody>
            <a:bodyPr wrap="square">
              <a:spAutoFit/>
            </a:bodyPr>
            <a:lstStyle/>
            <a:p>
              <a:pPr lvl="0" algn="just">
                <a:lnSpc>
                  <a:spcPct val="120000"/>
                </a:lnSpc>
                <a:defRPr/>
              </a:pPr>
              <a:r>
                <a:rPr lang="zh-CN" altLang="en-US" sz="1600" dirty="0">
                  <a:solidFill>
                    <a:schemeClr val="tx1">
                      <a:lumMod val="65000"/>
                      <a:lumOff val="35000"/>
                    </a:schemeClr>
                  </a:solidFill>
                  <a:ea typeface="微软雅黑" panose="020B0503020204020204" pitchFamily="34" charset="-122"/>
                </a:rPr>
                <a:t>登录后可以修改密码</a:t>
              </a:r>
              <a:endParaRPr lang="zh-CN" altLang="en-US" sz="1600" dirty="0">
                <a:solidFill>
                  <a:schemeClr val="tx1">
                    <a:lumMod val="65000"/>
                    <a:lumOff val="35000"/>
                  </a:schemeClr>
                </a:solidFill>
                <a:ea typeface="微软雅黑" panose="020B0503020204020204" pitchFamily="34" charset="-122"/>
              </a:endParaRPr>
            </a:p>
          </p:txBody>
        </p:sp>
        <p:sp>
          <p:nvSpPr>
            <p:cNvPr id="22" name="文本框 21"/>
            <p:cNvSpPr txBox="1"/>
            <p:nvPr/>
          </p:nvSpPr>
          <p:spPr bwMode="auto">
            <a:xfrm flipH="1">
              <a:off x="1313568" y="906597"/>
              <a:ext cx="1922797" cy="337418"/>
            </a:xfrm>
            <a:prstGeom prst="rect">
              <a:avLst/>
            </a:prstGeom>
            <a:noFill/>
          </p:spPr>
          <p:txBody>
            <a:bodyPr>
              <a:spAutoFit/>
            </a:bodyPr>
            <a:lstStyle/>
            <a:p>
              <a:pPr algn="l" defTabSz="685800" eaLnBrk="1" fontAlgn="auto" hangingPunct="1">
                <a:spcBef>
                  <a:spcPts val="0"/>
                </a:spcBef>
                <a:spcAft>
                  <a:spcPts val="0"/>
                </a:spcAft>
                <a:buClrTx/>
                <a:buSzTx/>
                <a:defRPr/>
              </a:pPr>
              <a:r>
                <a:rPr lang="zh-CN" altLang="en-US" sz="1600" b="1" dirty="0">
                  <a:solidFill>
                    <a:schemeClr val="tx1">
                      <a:lumMod val="65000"/>
                      <a:lumOff val="35000"/>
                    </a:schemeClr>
                  </a:solidFill>
                  <a:ea typeface="微软雅黑" panose="020B0503020204020204" pitchFamily="34" charset="-122"/>
                </a:rPr>
                <a:t>修改密码</a:t>
              </a:r>
              <a:endParaRPr lang="zh-CN" altLang="en-US" sz="1600" b="1" dirty="0">
                <a:solidFill>
                  <a:schemeClr val="tx1">
                    <a:lumMod val="65000"/>
                    <a:lumOff val="35000"/>
                  </a:schemeClr>
                </a:solidFill>
                <a:ea typeface="微软雅黑" panose="020B0503020204020204" pitchFamily="34" charset="-122"/>
              </a:endParaRPr>
            </a:p>
          </p:txBody>
        </p:sp>
      </p:grpSp>
      <p:grpSp>
        <p:nvGrpSpPr>
          <p:cNvPr id="44" name="组合 43"/>
          <p:cNvGrpSpPr/>
          <p:nvPr/>
        </p:nvGrpSpPr>
        <p:grpSpPr>
          <a:xfrm>
            <a:off x="4007562" y="4356442"/>
            <a:ext cx="1434844" cy="1434844"/>
            <a:chOff x="6650920" y="1787158"/>
            <a:chExt cx="1435835" cy="1435835"/>
          </a:xfrm>
          <a:solidFill>
            <a:schemeClr val="bg1"/>
          </a:solidFill>
        </p:grpSpPr>
        <p:sp>
          <p:nvSpPr>
            <p:cNvPr id="45" name="椭圆 44"/>
            <p:cNvSpPr/>
            <p:nvPr/>
          </p:nvSpPr>
          <p:spPr>
            <a:xfrm>
              <a:off x="6650920" y="1787158"/>
              <a:ext cx="1435835" cy="1435835"/>
            </a:xfrm>
            <a:prstGeom prst="ellipse">
              <a:avLst/>
            </a:prstGeom>
            <a:solidFill>
              <a:srgbClr val="3D485D"/>
            </a:solidFill>
            <a:ln w="19050">
              <a:gradFill flip="none" rotWithShape="1">
                <a:gsLst>
                  <a:gs pos="0">
                    <a:schemeClr val="bg1"/>
                  </a:gs>
                  <a:gs pos="100000">
                    <a:srgbClr val="DCDCDC"/>
                  </a:gs>
                </a:gsLst>
                <a:lin ang="2700000" scaled="1"/>
                <a:tileRect/>
              </a:gradFill>
            </a:ln>
            <a:effectLst>
              <a:outerShdw blurRad="1143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dirty="0">
                <a:solidFill>
                  <a:srgbClr val="FFFFFF"/>
                </a:solidFill>
                <a:latin typeface="ITC Avant Garde Std Bk"/>
                <a:ea typeface="方正正纤黑简体"/>
              </a:endParaRPr>
            </a:p>
          </p:txBody>
        </p:sp>
        <p:grpSp>
          <p:nvGrpSpPr>
            <p:cNvPr id="46" name="组合 45"/>
            <p:cNvGrpSpPr/>
            <p:nvPr/>
          </p:nvGrpSpPr>
          <p:grpSpPr>
            <a:xfrm>
              <a:off x="6770192" y="1921302"/>
              <a:ext cx="1197291" cy="1189084"/>
              <a:chOff x="3169246" y="1886546"/>
              <a:chExt cx="1853008" cy="1840308"/>
            </a:xfrm>
            <a:grpFill/>
          </p:grpSpPr>
          <p:sp>
            <p:nvSpPr>
              <p:cNvPr id="56" name="空心弧 55"/>
              <p:cNvSpPr/>
              <p:nvPr/>
            </p:nvSpPr>
            <p:spPr>
              <a:xfrm>
                <a:off x="3258146" y="18865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57" name="空心弧 56"/>
              <p:cNvSpPr/>
              <p:nvPr/>
            </p:nvSpPr>
            <p:spPr>
              <a:xfrm flipH="1">
                <a:off x="3169246" y="18865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58" name="空心弧 57"/>
              <p:cNvSpPr/>
              <p:nvPr/>
            </p:nvSpPr>
            <p:spPr>
              <a:xfrm flipV="1">
                <a:off x="3258146" y="19627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59" name="空心弧 58"/>
              <p:cNvSpPr/>
              <p:nvPr/>
            </p:nvSpPr>
            <p:spPr>
              <a:xfrm flipH="1" flipV="1">
                <a:off x="3169246" y="19627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grpSp>
        <p:grpSp>
          <p:nvGrpSpPr>
            <p:cNvPr id="47" name="组合 46"/>
            <p:cNvGrpSpPr/>
            <p:nvPr/>
          </p:nvGrpSpPr>
          <p:grpSpPr>
            <a:xfrm>
              <a:off x="7118316" y="2263588"/>
              <a:ext cx="533468" cy="502024"/>
              <a:chOff x="5067933" y="4413400"/>
              <a:chExt cx="586815" cy="552226"/>
            </a:xfrm>
            <a:grpFill/>
          </p:grpSpPr>
          <p:sp>
            <p:nvSpPr>
              <p:cNvPr id="48"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49"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55"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grpSp>
      </p:grpSp>
      <p:grpSp>
        <p:nvGrpSpPr>
          <p:cNvPr id="93" name="组合 92"/>
          <p:cNvGrpSpPr/>
          <p:nvPr/>
        </p:nvGrpSpPr>
        <p:grpSpPr>
          <a:xfrm>
            <a:off x="3857125" y="2193921"/>
            <a:ext cx="1568771" cy="3436201"/>
            <a:chOff x="6516900" y="4116328"/>
            <a:chExt cx="1569855" cy="3438574"/>
          </a:xfrm>
          <a:solidFill>
            <a:schemeClr val="bg1"/>
          </a:solidFill>
        </p:grpSpPr>
        <p:sp>
          <p:nvSpPr>
            <p:cNvPr id="94" name="椭圆 93"/>
            <p:cNvSpPr/>
            <p:nvPr/>
          </p:nvSpPr>
          <p:spPr>
            <a:xfrm>
              <a:off x="6650920" y="4116328"/>
              <a:ext cx="1435835" cy="1435835"/>
            </a:xfrm>
            <a:prstGeom prst="ellipse">
              <a:avLst/>
            </a:prstGeom>
            <a:solidFill>
              <a:srgbClr val="0070C0"/>
            </a:solidFill>
            <a:ln w="19050">
              <a:gradFill flip="none" rotWithShape="1">
                <a:gsLst>
                  <a:gs pos="0">
                    <a:schemeClr val="bg1"/>
                  </a:gs>
                  <a:gs pos="100000">
                    <a:srgbClr val="DCDCDC"/>
                  </a:gs>
                </a:gsLst>
                <a:lin ang="2700000" scaled="1"/>
                <a:tileRect/>
              </a:gradFill>
            </a:ln>
            <a:effectLst>
              <a:outerShdw blurRad="114300" dist="508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dirty="0">
                <a:solidFill>
                  <a:srgbClr val="FFFFFF"/>
                </a:solidFill>
                <a:latin typeface="ITC Avant Garde Std Bk"/>
                <a:ea typeface="方正正纤黑简体"/>
              </a:endParaRPr>
            </a:p>
          </p:txBody>
        </p:sp>
        <p:grpSp>
          <p:nvGrpSpPr>
            <p:cNvPr id="95" name="组合 94"/>
            <p:cNvGrpSpPr/>
            <p:nvPr/>
          </p:nvGrpSpPr>
          <p:grpSpPr>
            <a:xfrm>
              <a:off x="6770192" y="4264452"/>
              <a:ext cx="1197291" cy="1189084"/>
              <a:chOff x="3169246" y="1886546"/>
              <a:chExt cx="1853008" cy="1840308"/>
            </a:xfrm>
            <a:grpFill/>
          </p:grpSpPr>
          <p:sp>
            <p:nvSpPr>
              <p:cNvPr id="106" name="空心弧 105"/>
              <p:cNvSpPr/>
              <p:nvPr/>
            </p:nvSpPr>
            <p:spPr>
              <a:xfrm>
                <a:off x="3258146" y="18865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7" name="空心弧 106"/>
              <p:cNvSpPr/>
              <p:nvPr/>
            </p:nvSpPr>
            <p:spPr>
              <a:xfrm flipH="1">
                <a:off x="3169246" y="18865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8" name="空心弧 107"/>
              <p:cNvSpPr/>
              <p:nvPr/>
            </p:nvSpPr>
            <p:spPr>
              <a:xfrm flipV="1">
                <a:off x="3258146" y="19627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9" name="空心弧 108"/>
              <p:cNvSpPr/>
              <p:nvPr/>
            </p:nvSpPr>
            <p:spPr>
              <a:xfrm flipH="1" flipV="1">
                <a:off x="3169246" y="1962746"/>
                <a:ext cx="1764108" cy="1764108"/>
              </a:xfrm>
              <a:prstGeom prst="blockArc">
                <a:avLst>
                  <a:gd name="adj1" fmla="val 16200000"/>
                  <a:gd name="adj2" fmla="val 0"/>
                  <a:gd name="adj3" fmla="val 2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grpSp>
        <p:grpSp>
          <p:nvGrpSpPr>
            <p:cNvPr id="96" name="组合 95"/>
            <p:cNvGrpSpPr/>
            <p:nvPr/>
          </p:nvGrpSpPr>
          <p:grpSpPr>
            <a:xfrm>
              <a:off x="6516900" y="4685941"/>
              <a:ext cx="1078975" cy="2868961"/>
              <a:chOff x="2740156" y="4556752"/>
              <a:chExt cx="1186873" cy="3155854"/>
            </a:xfrm>
            <a:grpFill/>
          </p:grpSpPr>
          <p:sp>
            <p:nvSpPr>
              <p:cNvPr id="97" name="Freeform 156"/>
              <p:cNvSpPr/>
              <p:nvPr/>
            </p:nvSpPr>
            <p:spPr bwMode="auto">
              <a:xfrm>
                <a:off x="3332970" y="4556752"/>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98" name="Freeform 157"/>
              <p:cNvSpPr>
                <a:spLocks noEditPoints="1"/>
              </p:cNvSpPr>
              <p:nvPr/>
            </p:nvSpPr>
            <p:spPr bwMode="auto">
              <a:xfrm>
                <a:off x="3556568" y="4690258"/>
                <a:ext cx="370461" cy="441756"/>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99" name="Rectangle 158"/>
              <p:cNvSpPr>
                <a:spLocks noChangeArrowheads="1"/>
              </p:cNvSpPr>
              <p:nvPr/>
            </p:nvSpPr>
            <p:spPr bwMode="auto">
              <a:xfrm>
                <a:off x="3636318" y="47609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0" name="Rectangle 159"/>
              <p:cNvSpPr>
                <a:spLocks noChangeArrowheads="1"/>
              </p:cNvSpPr>
              <p:nvPr/>
            </p:nvSpPr>
            <p:spPr bwMode="auto">
              <a:xfrm>
                <a:off x="3636318" y="4831076"/>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1" name="Rectangle 160"/>
              <p:cNvSpPr>
                <a:spLocks noChangeArrowheads="1"/>
              </p:cNvSpPr>
              <p:nvPr/>
            </p:nvSpPr>
            <p:spPr bwMode="auto">
              <a:xfrm>
                <a:off x="3632823" y="4970356"/>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2" name="Rectangle 161"/>
              <p:cNvSpPr>
                <a:spLocks noChangeArrowheads="1"/>
              </p:cNvSpPr>
              <p:nvPr/>
            </p:nvSpPr>
            <p:spPr bwMode="auto">
              <a:xfrm>
                <a:off x="3636319" y="4899449"/>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3" name="Freeform 162"/>
              <p:cNvSpPr/>
              <p:nvPr/>
            </p:nvSpPr>
            <p:spPr bwMode="auto">
              <a:xfrm>
                <a:off x="3448934" y="458309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4" name="Freeform 163"/>
              <p:cNvSpPr/>
              <p:nvPr/>
            </p:nvSpPr>
            <p:spPr bwMode="auto">
              <a:xfrm>
                <a:off x="3515810" y="4649562"/>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sp>
            <p:nvSpPr>
              <p:cNvPr id="105" name="Freeform 164"/>
              <p:cNvSpPr/>
              <p:nvPr/>
            </p:nvSpPr>
            <p:spPr bwMode="auto">
              <a:xfrm>
                <a:off x="2740156" y="7667283"/>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377" tIns="45688" rIns="91377" bIns="45688" numCol="1" anchor="t" anchorCtr="0" compatLnSpc="1"/>
              <a:lstStyle/>
              <a:p>
                <a:pPr algn="l" defTabSz="685800" eaLnBrk="1" fontAlgn="auto" hangingPunct="1">
                  <a:spcBef>
                    <a:spcPts val="0"/>
                  </a:spcBef>
                  <a:spcAft>
                    <a:spcPts val="0"/>
                  </a:spcAft>
                  <a:buClrTx/>
                  <a:buSzTx/>
                  <a:defRPr/>
                </a:pPr>
                <a:endParaRPr lang="zh-CN" altLang="en-US">
                  <a:solidFill>
                    <a:srgbClr val="000000"/>
                  </a:solidFill>
                  <a:latin typeface="ITC Avant Garde Std Bk"/>
                  <a:ea typeface="方正正纤黑简体"/>
                </a:endParaRPr>
              </a:p>
            </p:txBody>
          </p:sp>
        </p:grpSp>
      </p:grpSp>
      <p:sp>
        <p:nvSpPr>
          <p:cNvPr id="2" name="TextBox 24"/>
          <p:cNvSpPr txBox="1"/>
          <p:nvPr/>
        </p:nvSpPr>
        <p:spPr>
          <a:xfrm>
            <a:off x="217805" y="333375"/>
            <a:ext cx="500316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用户管理</a:t>
            </a:r>
            <a:endParaRPr lang="zh-CN" alt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3" name="TextBox 7"/>
          <p:cNvSpPr>
            <a:spLocks noChangeArrowheads="1"/>
          </p:cNvSpPr>
          <p:nvPr/>
        </p:nvSpPr>
        <p:spPr bwMode="auto">
          <a:xfrm>
            <a:off x="685165" y="432435"/>
            <a:ext cx="473773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修改用户信息页面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87705" y="957580"/>
            <a:ext cx="10819130" cy="5131435"/>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1"/>
          <p:cNvGrpSpPr/>
          <p:nvPr/>
        </p:nvGrpSpPr>
        <p:grpSpPr>
          <a:xfrm rot="18270815">
            <a:off x="10673987" y="4855722"/>
            <a:ext cx="1404968" cy="2863406"/>
            <a:chOff x="7800018" y="4114229"/>
            <a:chExt cx="1682091" cy="3788585"/>
          </a:xfrm>
        </p:grpSpPr>
        <p:sp>
          <p:nvSpPr>
            <p:cNvPr id="48" name="矩形 47"/>
            <p:cNvSpPr/>
            <p:nvPr/>
          </p:nvSpPr>
          <p:spPr>
            <a:xfrm rot="5400000">
              <a:off x="6891594" y="5579336"/>
              <a:ext cx="3492917" cy="5627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rot="5400000">
              <a:off x="7855718" y="6126763"/>
              <a:ext cx="2690077" cy="562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5400000">
              <a:off x="7082253" y="6622345"/>
              <a:ext cx="1998234" cy="56270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588" y="5129215"/>
            <a:ext cx="4329113" cy="1728787"/>
          </a:xfrm>
          <a:custGeom>
            <a:avLst/>
            <a:gdLst>
              <a:gd name="connsiteX0" fmla="*/ 0 w 4329113"/>
              <a:gd name="connsiteY0" fmla="*/ 0 h 1728787"/>
              <a:gd name="connsiteX1" fmla="*/ 4329113 w 4329113"/>
              <a:gd name="connsiteY1" fmla="*/ 1728787 h 1728787"/>
              <a:gd name="connsiteX2" fmla="*/ 0 w 4329113"/>
              <a:gd name="connsiteY2" fmla="*/ 1728787 h 1728787"/>
            </a:gdLst>
            <a:ahLst/>
            <a:cxnLst>
              <a:cxn ang="0">
                <a:pos x="connsiteX0" y="connsiteY0"/>
              </a:cxn>
              <a:cxn ang="0">
                <a:pos x="connsiteX1" y="connsiteY1"/>
              </a:cxn>
              <a:cxn ang="0">
                <a:pos x="connsiteX2" y="connsiteY2"/>
              </a:cxn>
            </a:cxnLst>
            <a:rect l="l" t="t" r="r" b="b"/>
            <a:pathLst>
              <a:path w="4329113" h="1728787">
                <a:moveTo>
                  <a:pt x="0" y="0"/>
                </a:moveTo>
                <a:lnTo>
                  <a:pt x="4329113" y="1728787"/>
                </a:lnTo>
                <a:lnTo>
                  <a:pt x="0" y="1728787"/>
                </a:lnTo>
                <a:close/>
              </a:path>
            </a:pathLst>
          </a:custGeom>
        </p:spPr>
      </p:pic>
      <p:pic>
        <p:nvPicPr>
          <p:cNvPr id="44" name="图片 4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7859712" y="-21311"/>
            <a:ext cx="4333877" cy="1728787"/>
          </a:xfrm>
          <a:custGeom>
            <a:avLst/>
            <a:gdLst>
              <a:gd name="connsiteX0" fmla="*/ 0 w 4333877"/>
              <a:gd name="connsiteY0" fmla="*/ 0 h 1728787"/>
              <a:gd name="connsiteX1" fmla="*/ 4333877 w 4333877"/>
              <a:gd name="connsiteY1" fmla="*/ 0 h 1728787"/>
              <a:gd name="connsiteX2" fmla="*/ 4333877 w 4333877"/>
              <a:gd name="connsiteY2" fmla="*/ 1728787 h 1728787"/>
            </a:gdLst>
            <a:ahLst/>
            <a:cxnLst>
              <a:cxn ang="0">
                <a:pos x="connsiteX0" y="connsiteY0"/>
              </a:cxn>
              <a:cxn ang="0">
                <a:pos x="connsiteX1" y="connsiteY1"/>
              </a:cxn>
              <a:cxn ang="0">
                <a:pos x="connsiteX2" y="connsiteY2"/>
              </a:cxn>
            </a:cxnLst>
            <a:rect l="l" t="t" r="r" b="b"/>
            <a:pathLst>
              <a:path w="4333877" h="1728787">
                <a:moveTo>
                  <a:pt x="0" y="0"/>
                </a:moveTo>
                <a:lnTo>
                  <a:pt x="4333877" y="0"/>
                </a:lnTo>
                <a:lnTo>
                  <a:pt x="4333877" y="1728787"/>
                </a:lnTo>
                <a:close/>
              </a:path>
            </a:pathLst>
          </a:custGeom>
        </p:spPr>
      </p:pic>
      <p:sp>
        <p:nvSpPr>
          <p:cNvPr id="46" name="直角三角形 45"/>
          <p:cNvSpPr/>
          <p:nvPr/>
        </p:nvSpPr>
        <p:spPr>
          <a:xfrm>
            <a:off x="-6679" y="5114926"/>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2700338" y="1743074"/>
                </a:moveTo>
                <a:lnTo>
                  <a:pt x="0" y="0"/>
                </a:lnTo>
                <a:lnTo>
                  <a:pt x="4329113" y="1743074"/>
                </a:lnTo>
                <a:lnTo>
                  <a:pt x="2700338" y="1743074"/>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5"/>
          <p:cNvSpPr/>
          <p:nvPr/>
        </p:nvSpPr>
        <p:spPr>
          <a:xfrm>
            <a:off x="7862093" y="-35598"/>
            <a:ext cx="4329113" cy="1743074"/>
          </a:xfrm>
          <a:custGeom>
            <a:avLst/>
            <a:gdLst>
              <a:gd name="connsiteX0" fmla="*/ 0 w 4329113"/>
              <a:gd name="connsiteY0" fmla="*/ 1743074 h 1743074"/>
              <a:gd name="connsiteX1" fmla="*/ 0 w 4329113"/>
              <a:gd name="connsiteY1" fmla="*/ 0 h 1743074"/>
              <a:gd name="connsiteX2" fmla="*/ 4329113 w 4329113"/>
              <a:gd name="connsiteY2" fmla="*/ 1743074 h 1743074"/>
              <a:gd name="connsiteX3" fmla="*/ 0 w 4329113"/>
              <a:gd name="connsiteY3" fmla="*/ 1743074 h 1743074"/>
              <a:gd name="connsiteX0-1" fmla="*/ 2700338 w 4329113"/>
              <a:gd name="connsiteY0-2" fmla="*/ 1743074 h 1743074"/>
              <a:gd name="connsiteX1-3" fmla="*/ 0 w 4329113"/>
              <a:gd name="connsiteY1-4" fmla="*/ 0 h 1743074"/>
              <a:gd name="connsiteX2-5" fmla="*/ 4329113 w 4329113"/>
              <a:gd name="connsiteY2-6" fmla="*/ 1743074 h 1743074"/>
              <a:gd name="connsiteX3-7" fmla="*/ 2700338 w 4329113"/>
              <a:gd name="connsiteY3-8" fmla="*/ 1743074 h 1743074"/>
              <a:gd name="connsiteX0-9" fmla="*/ 4329113 w 4329113"/>
              <a:gd name="connsiteY0-10" fmla="*/ 1257299 h 1743074"/>
              <a:gd name="connsiteX1-11" fmla="*/ 0 w 4329113"/>
              <a:gd name="connsiteY1-12" fmla="*/ 0 h 1743074"/>
              <a:gd name="connsiteX2-13" fmla="*/ 4329113 w 4329113"/>
              <a:gd name="connsiteY2-14" fmla="*/ 1743074 h 1743074"/>
              <a:gd name="connsiteX3-15" fmla="*/ 4329113 w 4329113"/>
              <a:gd name="connsiteY3-16" fmla="*/ 1257299 h 1743074"/>
              <a:gd name="connsiteX0-17" fmla="*/ 4329113 w 4329113"/>
              <a:gd name="connsiteY0-18" fmla="*/ 1243011 h 1743074"/>
              <a:gd name="connsiteX1-19" fmla="*/ 0 w 4329113"/>
              <a:gd name="connsiteY1-20" fmla="*/ 0 h 1743074"/>
              <a:gd name="connsiteX2-21" fmla="*/ 4329113 w 4329113"/>
              <a:gd name="connsiteY2-22" fmla="*/ 1743074 h 1743074"/>
              <a:gd name="connsiteX3-23" fmla="*/ 4329113 w 4329113"/>
              <a:gd name="connsiteY3-24" fmla="*/ 1243011 h 1743074"/>
            </a:gdLst>
            <a:ahLst/>
            <a:cxnLst>
              <a:cxn ang="0">
                <a:pos x="connsiteX0-1" y="connsiteY0-2"/>
              </a:cxn>
              <a:cxn ang="0">
                <a:pos x="connsiteX1-3" y="connsiteY1-4"/>
              </a:cxn>
              <a:cxn ang="0">
                <a:pos x="connsiteX2-5" y="connsiteY2-6"/>
              </a:cxn>
              <a:cxn ang="0">
                <a:pos x="connsiteX3-7" y="connsiteY3-8"/>
              </a:cxn>
            </a:cxnLst>
            <a:rect l="l" t="t" r="r" b="b"/>
            <a:pathLst>
              <a:path w="4329113" h="1743074">
                <a:moveTo>
                  <a:pt x="4329113" y="1243011"/>
                </a:moveTo>
                <a:lnTo>
                  <a:pt x="0" y="0"/>
                </a:lnTo>
                <a:lnTo>
                  <a:pt x="4329113" y="1743074"/>
                </a:lnTo>
                <a:lnTo>
                  <a:pt x="4329113" y="1243011"/>
                </a:lnTo>
                <a:close/>
              </a:path>
            </a:pathLst>
          </a:cu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灯片编号占位符 40"/>
          <p:cNvSpPr>
            <a:spLocks noGrp="1"/>
          </p:cNvSpPr>
          <p:nvPr>
            <p:ph type="sldNum" sz="quarter" idx="12"/>
          </p:nvPr>
        </p:nvSpPr>
        <p:spPr/>
        <p:txBody>
          <a:bodyPr/>
          <a:lstStyle/>
          <a:p>
            <a:fld id="{F6F80BA7-3816-42AE-A7C0-0A497978291E}" type="slidenum">
              <a:rPr lang="zh-CN" altLang="en-US" smtClean="0"/>
            </a:fld>
            <a:endParaRPr lang="zh-CN" altLang="en-US" dirty="0"/>
          </a:p>
        </p:txBody>
      </p:sp>
      <p:sp>
        <p:nvSpPr>
          <p:cNvPr id="114" name="文本框 53"/>
          <p:cNvSpPr txBox="1"/>
          <p:nvPr/>
        </p:nvSpPr>
        <p:spPr>
          <a:xfrm>
            <a:off x="857601" y="1240420"/>
            <a:ext cx="2709396" cy="52322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70C0"/>
                </a:solidFill>
                <a:latin typeface="黑体" panose="02010609060101010101" pitchFamily="2" charset="-122"/>
                <a:ea typeface="黑体" panose="02010609060101010101" pitchFamily="2" charset="-122"/>
              </a:rPr>
              <a:t>发卡信息不对称</a:t>
            </a:r>
            <a:endParaRPr lang="zh-CN" altLang="en-US" sz="2800" b="1" dirty="0">
              <a:solidFill>
                <a:srgbClr val="0070C0"/>
              </a:solidFill>
              <a:latin typeface="黑体" panose="02010609060101010101" pitchFamily="2" charset="-122"/>
              <a:ea typeface="黑体" panose="02010609060101010101" pitchFamily="2" charset="-122"/>
            </a:endParaRPr>
          </a:p>
        </p:txBody>
      </p:sp>
      <p:pic>
        <p:nvPicPr>
          <p:cNvPr id="19"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332" y="2055318"/>
            <a:ext cx="3198079" cy="256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206272" y="4586514"/>
            <a:ext cx="1872345" cy="707886"/>
          </a:xfrm>
          <a:prstGeom prst="rect">
            <a:avLst/>
          </a:prstGeom>
          <a:noFill/>
        </p:spPr>
        <p:txBody>
          <a:bodyPr wrap="square" rtlCol="0">
            <a:spAutoFit/>
          </a:bodyPr>
          <a:lstStyle/>
          <a:p>
            <a:pPr>
              <a:lnSpc>
                <a:spcPct val="200000"/>
              </a:lnSpc>
            </a:pPr>
            <a:r>
              <a:rPr lang="zh-CN" altLang="en-US" sz="2000" dirty="0">
                <a:solidFill>
                  <a:srgbClr val="FF0000"/>
                </a:solidFill>
                <a:latin typeface="黑体" panose="02010609060101010101" pitchFamily="2" charset="-122"/>
                <a:ea typeface="黑体" panose="02010609060101010101" pitchFamily="2" charset="-122"/>
              </a:rPr>
              <a:t>信息手工填报</a:t>
            </a:r>
            <a:endParaRPr lang="zh-CN" altLang="en-US" sz="2000" dirty="0">
              <a:latin typeface="黑体" panose="02010609060101010101" pitchFamily="2" charset="-122"/>
              <a:ea typeface="黑体" panose="02010609060101010101" pitchFamily="2" charset="-122"/>
            </a:endParaRPr>
          </a:p>
        </p:txBody>
      </p:sp>
      <p:sp>
        <p:nvSpPr>
          <p:cNvPr id="22" name="文本框 14"/>
          <p:cNvSpPr txBox="1"/>
          <p:nvPr/>
        </p:nvSpPr>
        <p:spPr>
          <a:xfrm>
            <a:off x="1110070" y="237783"/>
            <a:ext cx="8899299" cy="583565"/>
          </a:xfrm>
          <a:prstGeom prst="rect">
            <a:avLst/>
          </a:prstGeom>
          <a:noFill/>
        </p:spPr>
        <p:txBody>
          <a:bodyPr wrap="square" rtlCol="0">
            <a:spAutoFit/>
          </a:bodyPr>
          <a:lstStyle/>
          <a:p>
            <a:r>
              <a:rPr lang="zh-CN" altLang="en-US" sz="3200" b="1" dirty="0">
                <a:solidFill>
                  <a:schemeClr val="bg2">
                    <a:lumMod val="50000"/>
                  </a:schemeClr>
                </a:solidFill>
                <a:latin typeface="微软雅黑" panose="020B0503020204020204" pitchFamily="34" charset="-122"/>
                <a:ea typeface="微软雅黑" panose="020B0503020204020204" pitchFamily="34" charset="-122"/>
              </a:rPr>
              <a:t>当前单用途预付卡监管存在的主要问题</a:t>
            </a:r>
            <a:endParaRPr lang="zh-CN" altLang="en-US" sz="3200" b="1" dirty="0">
              <a:solidFill>
                <a:schemeClr val="bg2">
                  <a:lumMod val="50000"/>
                </a:schemeClr>
              </a:solidFill>
              <a:latin typeface="微软雅黑" panose="020B0503020204020204" pitchFamily="34" charset="-122"/>
              <a:ea typeface="微软雅黑" panose="020B0503020204020204" pitchFamily="34" charset="-122"/>
            </a:endParaRPr>
          </a:p>
        </p:txBody>
      </p:sp>
      <p:grpSp>
        <p:nvGrpSpPr>
          <p:cNvPr id="23" name="组合 58"/>
          <p:cNvGrpSpPr/>
          <p:nvPr/>
        </p:nvGrpSpPr>
        <p:grpSpPr>
          <a:xfrm>
            <a:off x="104139" y="160656"/>
            <a:ext cx="1036955" cy="814705"/>
            <a:chOff x="-4764" y="142875"/>
            <a:chExt cx="1036955" cy="814705"/>
          </a:xfrm>
        </p:grpSpPr>
        <p:sp>
          <p:nvSpPr>
            <p:cNvPr id="25" name="矩形 24"/>
            <p:cNvSpPr/>
            <p:nvPr/>
          </p:nvSpPr>
          <p:spPr>
            <a:xfrm>
              <a:off x="849946" y="142875"/>
              <a:ext cx="182245" cy="8147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nvGrpSpPr>
            <p:cNvPr id="26" name="组合 60"/>
            <p:cNvGrpSpPr/>
            <p:nvPr/>
          </p:nvGrpSpPr>
          <p:grpSpPr>
            <a:xfrm>
              <a:off x="-4764" y="142875"/>
              <a:ext cx="753745" cy="814705"/>
              <a:chOff x="-4764" y="142875"/>
              <a:chExt cx="753745" cy="814705"/>
            </a:xfrm>
          </p:grpSpPr>
          <p:sp>
            <p:nvSpPr>
              <p:cNvPr id="27" name="矩形 26"/>
              <p:cNvSpPr/>
              <p:nvPr/>
            </p:nvSpPr>
            <p:spPr>
              <a:xfrm>
                <a:off x="-4764" y="142875"/>
                <a:ext cx="753745" cy="81470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文本框 21"/>
              <p:cNvSpPr txBox="1"/>
              <p:nvPr/>
            </p:nvSpPr>
            <p:spPr>
              <a:xfrm>
                <a:off x="124141" y="158750"/>
                <a:ext cx="624205" cy="768350"/>
              </a:xfrm>
              <a:prstGeom prst="rect">
                <a:avLst/>
              </a:prstGeom>
              <a:noFill/>
            </p:spPr>
            <p:txBody>
              <a:bodyPr wrap="square" rtlCol="0">
                <a:spAutoFit/>
              </a:bodyPr>
              <a:lstStyle/>
              <a:p>
                <a:r>
                  <a:rPr lang="en-US" altLang="zh-CN" sz="4400" b="1" dirty="0">
                    <a:solidFill>
                      <a:schemeClr val="bg1"/>
                    </a:solidFill>
                    <a:latin typeface="Segoe UI" panose="020B0502040204020203" charset="0"/>
                    <a:ea typeface="黑体" panose="02010609060101010101" pitchFamily="2" charset="-122"/>
                    <a:cs typeface="Segoe UI Black" panose="020B0A02040204020203" pitchFamily="34" charset="0"/>
                    <a:sym typeface="+mn-ea"/>
                  </a:rPr>
                  <a:t>1</a:t>
                </a:r>
                <a:endParaRPr lang="en-US" altLang="zh-CN" sz="4400" dirty="0">
                  <a:solidFill>
                    <a:schemeClr val="bg1"/>
                  </a:solidFill>
                  <a:latin typeface="Segoe UI" panose="020B0502040204020203" charset="0"/>
                  <a:ea typeface="Segoe UI Black" panose="020B0A02040204020203" pitchFamily="34" charset="0"/>
                  <a:cs typeface="Segoe UI Black" panose="020B0A02040204020203" pitchFamily="34" charset="0"/>
                </a:endParaRPr>
              </a:p>
            </p:txBody>
          </p:sp>
        </p:grpSp>
      </p:grpSp>
      <p:pic>
        <p:nvPicPr>
          <p:cNvPr id="29" name="图片 28" descr="547bd119b5caa.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1354" y="2249713"/>
            <a:ext cx="2554495" cy="228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文本框 53"/>
          <p:cNvSpPr txBox="1"/>
          <p:nvPr/>
        </p:nvSpPr>
        <p:spPr>
          <a:xfrm>
            <a:off x="4571354" y="1176723"/>
            <a:ext cx="1988045" cy="52322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70C0"/>
                </a:solidFill>
                <a:latin typeface="黑体" panose="02010609060101010101" pitchFamily="2" charset="-122"/>
                <a:ea typeface="黑体" panose="02010609060101010101" pitchFamily="2" charset="-122"/>
              </a:rPr>
              <a:t>发卡不节制</a:t>
            </a:r>
            <a:endParaRPr lang="zh-CN" altLang="en-US" sz="2800" b="1" dirty="0">
              <a:solidFill>
                <a:srgbClr val="0070C0"/>
              </a:solidFill>
              <a:latin typeface="黑体" panose="02010609060101010101" pitchFamily="2" charset="-122"/>
              <a:ea typeface="黑体" panose="02010609060101010101" pitchFamily="2" charset="-122"/>
            </a:endParaRPr>
          </a:p>
        </p:txBody>
      </p:sp>
      <p:sp>
        <p:nvSpPr>
          <p:cNvPr id="31" name="TextBox 30"/>
          <p:cNvSpPr txBox="1"/>
          <p:nvPr/>
        </p:nvSpPr>
        <p:spPr>
          <a:xfrm>
            <a:off x="5117892" y="4622800"/>
            <a:ext cx="1603830" cy="1323439"/>
          </a:xfrm>
          <a:prstGeom prst="rect">
            <a:avLst/>
          </a:prstGeom>
          <a:noFill/>
        </p:spPr>
        <p:txBody>
          <a:bodyPr wrap="square" rtlCol="0">
            <a:spAutoFit/>
          </a:bodyPr>
          <a:lstStyle/>
          <a:p>
            <a:pPr>
              <a:lnSpc>
                <a:spcPct val="200000"/>
              </a:lnSpc>
            </a:pPr>
            <a:r>
              <a:rPr lang="zh-CN" altLang="en-US" sz="2000" dirty="0">
                <a:solidFill>
                  <a:srgbClr val="FF0000"/>
                </a:solidFill>
                <a:latin typeface="黑体" panose="02010609060101010101" pitchFamily="2" charset="-122"/>
                <a:ea typeface="黑体" panose="02010609060101010101" pitchFamily="2" charset="-122"/>
              </a:rPr>
              <a:t>预付卡功能异化为融资</a:t>
            </a:r>
            <a:endParaRPr lang="zh-CN" altLang="en-US" sz="2000" dirty="0">
              <a:solidFill>
                <a:srgbClr val="FF0000"/>
              </a:solidFill>
              <a:latin typeface="黑体" panose="02010609060101010101" pitchFamily="2" charset="-122"/>
              <a:ea typeface="黑体" panose="02010609060101010101" pitchFamily="2" charset="-122"/>
            </a:endParaRPr>
          </a:p>
        </p:txBody>
      </p:sp>
      <p:sp>
        <p:nvSpPr>
          <p:cNvPr id="32" name="文本框 53"/>
          <p:cNvSpPr txBox="1"/>
          <p:nvPr/>
        </p:nvSpPr>
        <p:spPr>
          <a:xfrm>
            <a:off x="8274405" y="1182366"/>
            <a:ext cx="3070071" cy="523220"/>
          </a:xfrm>
          <a:prstGeom prst="rect">
            <a:avLst/>
          </a:prstGeom>
          <a:noFill/>
          <a:ln w="9525">
            <a:noFill/>
          </a:ln>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800" b="1" dirty="0">
                <a:solidFill>
                  <a:srgbClr val="0070C0"/>
                </a:solidFill>
                <a:latin typeface="黑体" panose="02010609060101010101" pitchFamily="2" charset="-122"/>
                <a:ea typeface="黑体" panose="02010609060101010101" pitchFamily="2" charset="-122"/>
              </a:rPr>
              <a:t>惩戒措施威慑不足</a:t>
            </a:r>
            <a:endParaRPr lang="zh-CN" altLang="en-US" sz="2800" b="1" dirty="0">
              <a:solidFill>
                <a:srgbClr val="0070C0"/>
              </a:solidFill>
              <a:latin typeface="黑体" panose="02010609060101010101" pitchFamily="2" charset="-122"/>
              <a:ea typeface="黑体" panose="02010609060101010101" pitchFamily="2" charset="-122"/>
            </a:endParaRPr>
          </a:p>
        </p:txBody>
      </p:sp>
      <p:sp>
        <p:nvSpPr>
          <p:cNvPr id="33" name="TextBox 32"/>
          <p:cNvSpPr txBox="1"/>
          <p:nvPr/>
        </p:nvSpPr>
        <p:spPr>
          <a:xfrm>
            <a:off x="8521474" y="4586514"/>
            <a:ext cx="3367314" cy="1323439"/>
          </a:xfrm>
          <a:prstGeom prst="rect">
            <a:avLst/>
          </a:prstGeom>
          <a:noFill/>
        </p:spPr>
        <p:txBody>
          <a:bodyPr wrap="square" rtlCol="0">
            <a:spAutoFit/>
          </a:bodyPr>
          <a:lstStyle/>
          <a:p>
            <a:pPr>
              <a:lnSpc>
                <a:spcPct val="200000"/>
              </a:lnSpc>
            </a:pPr>
            <a:r>
              <a:rPr lang="zh-CN" altLang="en-US" sz="2000" dirty="0">
                <a:solidFill>
                  <a:srgbClr val="FF0000"/>
                </a:solidFill>
                <a:latin typeface="黑体" panose="02010609060101010101" pitchFamily="2" charset="-122"/>
                <a:ea typeface="黑体" panose="02010609060101010101" pitchFamily="2" charset="-122"/>
              </a:rPr>
              <a:t>处罚力度有限</a:t>
            </a:r>
            <a:endParaRPr lang="en-US" altLang="zh-CN" sz="2000" dirty="0">
              <a:solidFill>
                <a:srgbClr val="FF0000"/>
              </a:solidFill>
              <a:latin typeface="黑体" panose="02010609060101010101" pitchFamily="2" charset="-122"/>
              <a:ea typeface="黑体" panose="02010609060101010101" pitchFamily="2" charset="-122"/>
            </a:endParaRPr>
          </a:p>
          <a:p>
            <a:pPr>
              <a:lnSpc>
                <a:spcPct val="200000"/>
              </a:lnSpc>
            </a:pPr>
            <a:r>
              <a:rPr lang="zh-CN" altLang="en-US" sz="2000" dirty="0">
                <a:solidFill>
                  <a:srgbClr val="FF0000"/>
                </a:solidFill>
                <a:latin typeface="黑体" panose="02010609060101010101" pitchFamily="2" charset="-122"/>
                <a:ea typeface="黑体" panose="02010609060101010101" pitchFamily="2" charset="-122"/>
              </a:rPr>
              <a:t>信用联合惩戒机制不健全</a:t>
            </a:r>
            <a:endParaRPr lang="zh-CN" altLang="en-US" sz="2000" dirty="0">
              <a:solidFill>
                <a:srgbClr val="FF0000"/>
              </a:solidFill>
              <a:latin typeface="黑体" panose="02010609060101010101" pitchFamily="2" charset="-122"/>
              <a:ea typeface="黑体" panose="02010609060101010101" pitchFamily="2" charset="-122"/>
            </a:endParaRPr>
          </a:p>
        </p:txBody>
      </p:sp>
      <p:pic>
        <p:nvPicPr>
          <p:cNvPr id="34" name="图片 33" descr="锐普内部商务PPT图片21（锐普PPT论坛） (7).png"/>
          <p:cNvPicPr>
            <a:picLocks noChangeAspect="1"/>
          </p:cNvPicPr>
          <p:nvPr/>
        </p:nvPicPr>
        <p:blipFill>
          <a:blip r:embed="rId5" cstate="print"/>
          <a:stretch>
            <a:fillRect/>
          </a:stretch>
        </p:blipFill>
        <p:spPr>
          <a:xfrm>
            <a:off x="8777828" y="2395162"/>
            <a:ext cx="2126940" cy="1754194"/>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3" name="TextBox 7"/>
          <p:cNvSpPr>
            <a:spLocks noChangeArrowheads="1"/>
          </p:cNvSpPr>
          <p:nvPr/>
        </p:nvSpPr>
        <p:spPr bwMode="auto">
          <a:xfrm>
            <a:off x="685165" y="432435"/>
            <a:ext cx="473773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修改密码页面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59105" y="1066800"/>
            <a:ext cx="11276330" cy="498411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3" name="TextBox 7"/>
          <p:cNvSpPr>
            <a:spLocks noChangeArrowheads="1"/>
          </p:cNvSpPr>
          <p:nvPr/>
        </p:nvSpPr>
        <p:spPr bwMode="auto">
          <a:xfrm>
            <a:off x="685165" y="432435"/>
            <a:ext cx="473773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首页</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3" name="TextBox 5"/>
          <p:cNvSpPr txBox="1"/>
          <p:nvPr/>
        </p:nvSpPr>
        <p:spPr>
          <a:xfrm>
            <a:off x="905510" y="1124585"/>
            <a:ext cx="10528300" cy="959485"/>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l">
              <a:lnSpc>
                <a:spcPct val="130000"/>
              </a:lnSpc>
            </a:pPr>
            <a:r>
              <a:rPr lang="en-US" altLang="zh-CN" sz="1600" dirty="0">
                <a:sym typeface="+mn-ea"/>
              </a:rPr>
              <a:t>1.</a:t>
            </a:r>
            <a:r>
              <a:rPr lang="zh-CN" altLang="en-US" sz="1600" dirty="0">
                <a:sym typeface="+mn-ea"/>
              </a:rPr>
              <a:t>经营者经营过程中即将超过风险标准，协同监管平台会发送警示函提前预警发卡主体违规风险；</a:t>
            </a:r>
            <a:endParaRPr lang="zh-CN" altLang="en-US" sz="1600" dirty="0">
              <a:sym typeface="+mn-ea"/>
            </a:endParaRPr>
          </a:p>
          <a:p>
            <a:pPr algn="l">
              <a:lnSpc>
                <a:spcPct val="130000"/>
              </a:lnSpc>
            </a:pPr>
            <a:r>
              <a:rPr lang="en-US" altLang="zh-CN" sz="1600" dirty="0">
                <a:sym typeface="+mn-ea"/>
              </a:rPr>
              <a:t>2.</a:t>
            </a:r>
            <a:r>
              <a:rPr lang="zh-CN" altLang="en-US" sz="1600" dirty="0">
                <a:sym typeface="+mn-ea"/>
              </a:rPr>
              <a:t>经营者发卡后，预收资金总余额和发卡总数量会实时（</a:t>
            </a:r>
            <a:r>
              <a:rPr lang="en-US" altLang="zh-CN" sz="1600" dirty="0">
                <a:sym typeface="+mn-ea"/>
              </a:rPr>
              <a:t>T/T+1</a:t>
            </a:r>
            <a:r>
              <a:rPr lang="zh-CN" altLang="en-US" sz="1600" dirty="0">
                <a:sym typeface="+mn-ea"/>
              </a:rPr>
              <a:t>）同步到首页</a:t>
            </a:r>
            <a:r>
              <a:rPr lang="en-US" altLang="zh-CN" sz="1600" dirty="0">
                <a:sym typeface="+mn-ea"/>
              </a:rPr>
              <a:t>,</a:t>
            </a:r>
            <a:r>
              <a:rPr lang="zh-CN" altLang="en-US" sz="1600" dirty="0">
                <a:sym typeface="+mn-ea"/>
              </a:rPr>
              <a:t>同时显示最近一笔发卡交易和最近一笔充值</a:t>
            </a:r>
            <a:r>
              <a:rPr lang="en-US" altLang="zh-CN" sz="1600" dirty="0">
                <a:sym typeface="+mn-ea"/>
              </a:rPr>
              <a:t>/</a:t>
            </a:r>
            <a:r>
              <a:rPr lang="zh-CN" altLang="en-US" sz="1600" dirty="0">
                <a:sym typeface="+mn-ea"/>
              </a:rPr>
              <a:t>消费。</a:t>
            </a:r>
            <a:endParaRPr lang="en-US" altLang="zh-CN" sz="1600" dirty="0">
              <a:sym typeface="+mn-ea"/>
            </a:endParaRPr>
          </a:p>
        </p:txBody>
      </p:sp>
      <p:pic>
        <p:nvPicPr>
          <p:cNvPr id="4" name="图片 3"/>
          <p:cNvPicPr>
            <a:picLocks noChangeAspect="1"/>
          </p:cNvPicPr>
          <p:nvPr/>
        </p:nvPicPr>
        <p:blipFill>
          <a:blip r:embed="rId1"/>
          <a:stretch>
            <a:fillRect/>
          </a:stretch>
        </p:blipFill>
        <p:spPr>
          <a:xfrm>
            <a:off x="626110" y="2084070"/>
            <a:ext cx="10942955" cy="438086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sp>
        <p:nvSpPr>
          <p:cNvPr id="3" name="TextBox 7"/>
          <p:cNvSpPr>
            <a:spLocks noChangeArrowheads="1"/>
          </p:cNvSpPr>
          <p:nvPr/>
        </p:nvSpPr>
        <p:spPr bwMode="auto">
          <a:xfrm>
            <a:off x="685165" y="432435"/>
            <a:ext cx="473773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警示函页面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107440" y="1205230"/>
            <a:ext cx="10095865" cy="4966970"/>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66" t="22083" r="56876" b="67617"/>
          <a:stretch>
            <a:fillRect/>
          </a:stretch>
        </p:blipFill>
        <p:spPr>
          <a:xfrm>
            <a:off x="8172338" y="895"/>
            <a:ext cx="1883689" cy="941602"/>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40398" t="22083" r="36072" b="33091"/>
          <a:stretch>
            <a:fillRect/>
          </a:stretch>
        </p:blipFill>
        <p:spPr>
          <a:xfrm>
            <a:off x="9659723" y="894"/>
            <a:ext cx="3420454" cy="4097784"/>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l="22860" t="23467" r="64545" b="56491"/>
          <a:stretch>
            <a:fillRect/>
          </a:stretch>
        </p:blipFill>
        <p:spPr>
          <a:xfrm>
            <a:off x="7110240" y="127433"/>
            <a:ext cx="1830934" cy="1832092"/>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26" t="30312" r="51245" b="40065"/>
          <a:stretch>
            <a:fillRect/>
          </a:stretch>
        </p:blipFill>
        <p:spPr>
          <a:xfrm>
            <a:off x="8166504" y="753176"/>
            <a:ext cx="2707963" cy="2707963"/>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rcRect l="19079" t="34136" r="75228" b="56812"/>
          <a:stretch>
            <a:fillRect/>
          </a:stretch>
        </p:blipFill>
        <p:spPr>
          <a:xfrm>
            <a:off x="6560661" y="1102732"/>
            <a:ext cx="827488" cy="827488"/>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4" name="矩形 13"/>
          <p:cNvSpPr/>
          <p:nvPr/>
        </p:nvSpPr>
        <p:spPr>
          <a:xfrm rot="2685974">
            <a:off x="10375457" y="2520338"/>
            <a:ext cx="1218883" cy="1218883"/>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rot="2685974">
            <a:off x="8721878" y="3232031"/>
            <a:ext cx="438590" cy="4385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rot="2657183">
            <a:off x="7184434" y="1789165"/>
            <a:ext cx="641862" cy="54201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rot="2685974">
            <a:off x="6048612" y="1340596"/>
            <a:ext cx="340847" cy="3408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rot="2685974">
            <a:off x="6019583" y="739168"/>
            <a:ext cx="165232" cy="165232"/>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rot="2685974">
            <a:off x="12267197" y="3630903"/>
            <a:ext cx="165232" cy="165232"/>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rot="2731766">
            <a:off x="7501852" y="2462608"/>
            <a:ext cx="1057433" cy="10723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p:cNvSpPr/>
          <p:nvPr/>
        </p:nvSpPr>
        <p:spPr>
          <a:xfrm rot="2685974">
            <a:off x="6948461" y="3184097"/>
            <a:ext cx="438590" cy="43859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rot="2685974">
            <a:off x="6562588" y="3320775"/>
            <a:ext cx="165232" cy="165232"/>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22"/>
          <p:cNvSpPr/>
          <p:nvPr/>
        </p:nvSpPr>
        <p:spPr>
          <a:xfrm rot="2680233">
            <a:off x="6743850" y="4871860"/>
            <a:ext cx="7189341" cy="6330688"/>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直接连接符 23"/>
          <p:cNvCxnSpPr/>
          <p:nvPr/>
        </p:nvCxnSpPr>
        <p:spPr>
          <a:xfrm>
            <a:off x="10002049" y="3597101"/>
            <a:ext cx="4182434" cy="408203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931632" y="3637308"/>
            <a:ext cx="4072256" cy="4090179"/>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49467" y="7737943"/>
            <a:ext cx="4182434" cy="4082033"/>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35657" y="3830025"/>
            <a:ext cx="8926667" cy="748030"/>
          </a:xfrm>
          <a:prstGeom prst="rect">
            <a:avLst/>
          </a:prstGeom>
          <a:noFill/>
        </p:spPr>
        <p:txBody>
          <a:bodyPr wrap="square" rtlCol="0">
            <a:spAutoFit/>
          </a:bodyPr>
          <a:lstStyle/>
          <a:p>
            <a:r>
              <a:rPr lang="zh-CN" altLang="en-US" sz="4265" b="1" dirty="0">
                <a:solidFill>
                  <a:srgbClr val="1557AE"/>
                </a:solidFill>
                <a:latin typeface="微软雅黑" panose="020B0503020204020204" pitchFamily="34" charset="-122"/>
                <a:ea typeface="微软雅黑" panose="020B0503020204020204" pitchFamily="34" charset="-122"/>
              </a:rPr>
              <a:t>对接</a:t>
            </a:r>
            <a:r>
              <a:rPr lang="en-US" altLang="zh-CN" sz="4265" b="1" dirty="0">
                <a:solidFill>
                  <a:srgbClr val="1557AE"/>
                </a:solidFill>
                <a:latin typeface="微软雅黑" panose="020B0503020204020204" pitchFamily="34" charset="-122"/>
                <a:ea typeface="微软雅黑" panose="020B0503020204020204" pitchFamily="34" charset="-122"/>
              </a:rPr>
              <a:t>DEMO</a:t>
            </a:r>
            <a:r>
              <a:rPr lang="zh-CN" altLang="en-US" sz="4265" b="1" dirty="0">
                <a:solidFill>
                  <a:srgbClr val="1557AE"/>
                </a:solidFill>
                <a:latin typeface="微软雅黑" panose="020B0503020204020204" pitchFamily="34" charset="-122"/>
                <a:ea typeface="微软雅黑" panose="020B0503020204020204" pitchFamily="34" charset="-122"/>
              </a:rPr>
              <a:t>样例</a:t>
            </a:r>
            <a:endParaRPr lang="zh-CN" altLang="en-US" sz="4265" b="1" dirty="0">
              <a:solidFill>
                <a:srgbClr val="1557AE"/>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335424" y="4833174"/>
            <a:ext cx="7777863"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 3"/>
          <p:cNvSpPr>
            <a:spLocks noChangeArrowheads="1"/>
          </p:cNvSpPr>
          <p:nvPr/>
        </p:nvSpPr>
        <p:spPr bwMode="auto">
          <a:xfrm>
            <a:off x="3708885" y="2596438"/>
            <a:ext cx="4746023" cy="525978"/>
          </a:xfrm>
          <a:prstGeom prst="rightArrow">
            <a:avLst>
              <a:gd name="adj1" fmla="val 50000"/>
              <a:gd name="adj2" fmla="val 50092"/>
            </a:avLst>
          </a:prstGeom>
          <a:solidFill>
            <a:schemeClr val="accent1"/>
          </a:solidFill>
          <a:ln>
            <a:noFill/>
          </a:ln>
          <a:effectLst/>
        </p:spPr>
        <p:txBody>
          <a:bodyPr lIns="128262" tIns="64129" rIns="128262" bIns="64129"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6" name="椭圆 5"/>
          <p:cNvSpPr>
            <a:spLocks noChangeArrowheads="1"/>
          </p:cNvSpPr>
          <p:nvPr/>
        </p:nvSpPr>
        <p:spPr bwMode="auto">
          <a:xfrm>
            <a:off x="1238927" y="1437936"/>
            <a:ext cx="2501524" cy="2537728"/>
          </a:xfrm>
          <a:prstGeom prst="ellipse">
            <a:avLst/>
          </a:prstGeom>
          <a:solidFill>
            <a:schemeClr val="accent1"/>
          </a:solidFill>
          <a:ln>
            <a:noFill/>
          </a:ln>
          <a:effectLst/>
        </p:spPr>
        <p:txBody>
          <a:bodyPr lIns="128262" tIns="64129" rIns="128262" bIns="64129" anchor="ctr"/>
          <a:lstStyle/>
          <a:p>
            <a:pPr algn="ctr">
              <a:lnSpc>
                <a:spcPct val="120000"/>
              </a:lnSpc>
              <a:defRPr/>
            </a:pPr>
            <a:r>
              <a:rPr lang="zh-CN" altLang="en-US" kern="0" dirty="0">
                <a:solidFill>
                  <a:srgbClr val="FFFFFF"/>
                </a:solidFill>
                <a:latin typeface="微软雅黑" panose="020B0503020204020204" pitchFamily="34" charset="-122"/>
                <a:ea typeface="微软雅黑" panose="020B0503020204020204" pitchFamily="34" charset="-122"/>
              </a:rPr>
              <a:t>  </a:t>
            </a:r>
            <a:r>
              <a:rPr lang="zh-CN" altLang="en-US" sz="2800" kern="0" dirty="0">
                <a:solidFill>
                  <a:srgbClr val="FFFFFF"/>
                </a:solidFill>
                <a:latin typeface="微软雅黑" panose="020B0503020204020204" pitchFamily="34" charset="-122"/>
                <a:ea typeface="微软雅黑" panose="020B0503020204020204" pitchFamily="34" charset="-122"/>
              </a:rPr>
              <a:t>演练模</a:t>
            </a:r>
            <a:endParaRPr lang="zh-CN" altLang="en-US" sz="28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2800" kern="0" dirty="0">
                <a:solidFill>
                  <a:srgbClr val="FFFFFF"/>
                </a:solidFill>
                <a:latin typeface="微软雅黑" panose="020B0503020204020204" pitchFamily="34" charset="-122"/>
                <a:ea typeface="微软雅黑" panose="020B0503020204020204" pitchFamily="34" charset="-122"/>
              </a:rPr>
              <a:t>  拟环境</a:t>
            </a:r>
            <a:endParaRPr lang="zh-CN" altLang="en-US" sz="2800" kern="0" dirty="0">
              <a:solidFill>
                <a:srgbClr val="FFFFFF"/>
              </a:solidFill>
              <a:latin typeface="微软雅黑" panose="020B0503020204020204" pitchFamily="34" charset="-122"/>
              <a:ea typeface="微软雅黑" panose="020B0503020204020204" pitchFamily="34" charset="-122"/>
            </a:endParaRPr>
          </a:p>
        </p:txBody>
      </p:sp>
      <p:sp>
        <p:nvSpPr>
          <p:cNvPr id="7" name="椭圆 6"/>
          <p:cNvSpPr>
            <a:spLocks noChangeArrowheads="1"/>
          </p:cNvSpPr>
          <p:nvPr/>
        </p:nvSpPr>
        <p:spPr bwMode="auto">
          <a:xfrm>
            <a:off x="8395633" y="1437936"/>
            <a:ext cx="2503738" cy="2537728"/>
          </a:xfrm>
          <a:prstGeom prst="ellipse">
            <a:avLst/>
          </a:prstGeom>
          <a:solidFill>
            <a:schemeClr val="accent1"/>
          </a:solidFill>
          <a:ln>
            <a:noFill/>
          </a:ln>
          <a:effectLst/>
        </p:spPr>
        <p:txBody>
          <a:bodyPr lIns="128262" tIns="64129" rIns="128262" bIns="64129" anchor="ctr"/>
          <a:lstStyle/>
          <a:p>
            <a:pPr algn="ctr">
              <a:lnSpc>
                <a:spcPct val="120000"/>
              </a:lnSpc>
              <a:defRPr/>
            </a:pPr>
            <a:r>
              <a:rPr lang="zh-CN" altLang="en-US" sz="2800" kern="0" dirty="0">
                <a:solidFill>
                  <a:srgbClr val="FFFFFF"/>
                </a:solidFill>
                <a:latin typeface="微软雅黑" panose="020B0503020204020204" pitchFamily="34" charset="-122"/>
                <a:ea typeface="微软雅黑" panose="020B0503020204020204" pitchFamily="34" charset="-122"/>
              </a:rPr>
              <a:t>  正式生</a:t>
            </a:r>
            <a:endParaRPr lang="zh-CN" altLang="en-US" sz="2800" kern="0" dirty="0">
              <a:solidFill>
                <a:srgbClr val="FFFFFF"/>
              </a:solidFill>
              <a:latin typeface="微软雅黑" panose="020B0503020204020204" pitchFamily="34" charset="-122"/>
              <a:ea typeface="微软雅黑" panose="020B0503020204020204" pitchFamily="34" charset="-122"/>
            </a:endParaRPr>
          </a:p>
          <a:p>
            <a:pPr algn="ctr">
              <a:lnSpc>
                <a:spcPct val="120000"/>
              </a:lnSpc>
              <a:defRPr/>
            </a:pPr>
            <a:r>
              <a:rPr lang="zh-CN" altLang="en-US" sz="2800" kern="0" dirty="0">
                <a:solidFill>
                  <a:srgbClr val="FFFFFF"/>
                </a:solidFill>
                <a:latin typeface="微软雅黑" panose="020B0503020204020204" pitchFamily="34" charset="-122"/>
                <a:ea typeface="微软雅黑" panose="020B0503020204020204" pitchFamily="34" charset="-122"/>
              </a:rPr>
              <a:t> 产环境</a:t>
            </a:r>
            <a:endParaRPr lang="zh-CN" altLang="en-US" sz="2800" kern="0" dirty="0">
              <a:solidFill>
                <a:srgbClr val="FFFFFF"/>
              </a:solidFill>
              <a:latin typeface="微软雅黑" panose="020B0503020204020204" pitchFamily="34" charset="-122"/>
              <a:ea typeface="微软雅黑" panose="020B0503020204020204" pitchFamily="34" charset="-122"/>
            </a:endParaRPr>
          </a:p>
        </p:txBody>
      </p:sp>
      <p:sp>
        <p:nvSpPr>
          <p:cNvPr id="8" name="矩形 7"/>
          <p:cNvSpPr/>
          <p:nvPr/>
        </p:nvSpPr>
        <p:spPr>
          <a:xfrm>
            <a:off x="4903694" y="1921206"/>
            <a:ext cx="1983050" cy="1661101"/>
          </a:xfrm>
          <a:prstGeom prst="rect">
            <a:avLst/>
          </a:prstGeom>
          <a:gradFill>
            <a:gsLst>
              <a:gs pos="33000">
                <a:srgbClr val="F9F9F9"/>
              </a:gs>
              <a:gs pos="100000">
                <a:srgbClr val="D7D7D7"/>
              </a:gs>
            </a:gsLst>
            <a:lin ang="5400000" scaled="0"/>
          </a:gradFill>
          <a:ln w="3175" cap="flat" cmpd="sng" algn="ctr">
            <a:noFill/>
            <a:prstDash val="solid"/>
          </a:ln>
          <a:effectLst/>
        </p:spPr>
        <p:txBody>
          <a:bodyPr lIns="128262" tIns="64129" rIns="128262" bIns="64129" anchor="ctr"/>
          <a:lstStyle/>
          <a:p>
            <a:pPr>
              <a:lnSpc>
                <a:spcPct val="120000"/>
              </a:lnSpc>
              <a:defRPr/>
            </a:pPr>
            <a:r>
              <a:rPr lang="zh-CN" altLang="en-US" kern="0" dirty="0">
                <a:solidFill>
                  <a:srgbClr val="414455"/>
                </a:solidFill>
                <a:latin typeface="微软雅黑" panose="020B0503020204020204" pitchFamily="34" charset="-122"/>
                <a:ea typeface="微软雅黑" panose="020B0503020204020204" pitchFamily="34" charset="-122"/>
              </a:rPr>
              <a:t> 系统之间对接</a:t>
            </a:r>
            <a:endParaRPr lang="zh-CN" altLang="en-US" kern="0" dirty="0">
              <a:solidFill>
                <a:srgbClr val="414455"/>
              </a:solidFill>
              <a:latin typeface="微软雅黑" panose="020B0503020204020204" pitchFamily="34" charset="-122"/>
              <a:ea typeface="微软雅黑" panose="020B0503020204020204" pitchFamily="34" charset="-122"/>
            </a:endParaRPr>
          </a:p>
        </p:txBody>
      </p:sp>
      <p:sp>
        <p:nvSpPr>
          <p:cNvPr id="9" name="下箭头 8"/>
          <p:cNvSpPr>
            <a:spLocks noChangeArrowheads="1"/>
          </p:cNvSpPr>
          <p:nvPr/>
        </p:nvSpPr>
        <p:spPr bwMode="auto">
          <a:xfrm>
            <a:off x="5368989" y="4027363"/>
            <a:ext cx="1123361" cy="786717"/>
          </a:xfrm>
          <a:prstGeom prst="downArrow">
            <a:avLst>
              <a:gd name="adj1" fmla="val 50000"/>
              <a:gd name="adj2" fmla="val 50000"/>
            </a:avLst>
          </a:prstGeom>
          <a:solidFill>
            <a:schemeClr val="accent1"/>
          </a:solidFill>
          <a:ln>
            <a:noFill/>
          </a:ln>
          <a:effectLst/>
        </p:spPr>
        <p:txBody>
          <a:bodyPr lIns="128262" tIns="64129" rIns="128262" bIns="64129" anchor="ctr"/>
          <a:lstStyle/>
          <a:p>
            <a:pPr>
              <a:lnSpc>
                <a:spcPct val="120000"/>
              </a:lnSpc>
              <a:defRPr/>
            </a:pPr>
            <a:endParaRPr lang="zh-CN" altLang="en-US" sz="2500" b="1" kern="0" dirty="0">
              <a:solidFill>
                <a:sysClr val="window" lastClr="FFFFFF"/>
              </a:solidFill>
              <a:latin typeface="微软雅黑" panose="020B0503020204020204" pitchFamily="34" charset="-122"/>
              <a:ea typeface="微软雅黑" panose="020B0503020204020204" pitchFamily="34" charset="-122"/>
            </a:endParaRPr>
          </a:p>
        </p:txBody>
      </p:sp>
      <p:sp>
        <p:nvSpPr>
          <p:cNvPr id="10" name="TextBox 9"/>
          <p:cNvSpPr txBox="1"/>
          <p:nvPr/>
        </p:nvSpPr>
        <p:spPr bwMode="auto">
          <a:xfrm>
            <a:off x="1378585" y="4243070"/>
            <a:ext cx="3119755" cy="1086485"/>
          </a:xfrm>
          <a:prstGeom prst="rect">
            <a:avLst/>
          </a:prstGeom>
          <a:noFill/>
        </p:spPr>
        <p:txBody>
          <a:bodyPr wrap="square" lIns="128262" tIns="64129" rIns="128262" bIns="64129">
            <a:spAutoFit/>
          </a:bodyPr>
          <a:lstStyle/>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、进行注册体验；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、经营者系统分析、技术开发</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系统对接测试；</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TextBox 10"/>
          <p:cNvSpPr txBox="1"/>
          <p:nvPr/>
        </p:nvSpPr>
        <p:spPr bwMode="auto">
          <a:xfrm>
            <a:off x="8613140" y="4328795"/>
            <a:ext cx="2909570" cy="766445"/>
          </a:xfrm>
          <a:prstGeom prst="rect">
            <a:avLst/>
          </a:prstGeom>
          <a:noFill/>
        </p:spPr>
        <p:txBody>
          <a:bodyPr wrap="square" lIns="128262" tIns="64129" rIns="128262" bIns="64129">
            <a:spAutoFit/>
          </a:bodyPr>
          <a:lstStyle/>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、正常信息注册；</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、系统日常自动报送</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9"/>
          <p:cNvSpPr txBox="1">
            <a:spLocks noChangeArrowheads="1"/>
          </p:cNvSpPr>
          <p:nvPr/>
        </p:nvSpPr>
        <p:spPr bwMode="auto">
          <a:xfrm>
            <a:off x="5294943" y="5070327"/>
            <a:ext cx="1570929" cy="901065"/>
          </a:xfrm>
          <a:prstGeom prst="rect">
            <a:avLst/>
          </a:prstGeom>
          <a:noFill/>
          <a:ln>
            <a:noFill/>
          </a:ln>
        </p:spPr>
        <p:txBody>
          <a:bodyPr lIns="128262" tIns="64129" rIns="128262" bIns="64129">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defRPr/>
            </a:pPr>
            <a:r>
              <a:rPr lang="zh-CN" altLang="en-US" sz="2100" kern="0" dirty="0">
                <a:solidFill>
                  <a:srgbClr val="4D4D4D"/>
                </a:solidFill>
                <a:latin typeface="微软雅黑" panose="020B0503020204020204" pitchFamily="34" charset="-122"/>
                <a:ea typeface="微软雅黑" panose="020B0503020204020204" pitchFamily="34" charset="-122"/>
              </a:rPr>
              <a:t>系统对接联调成功</a:t>
            </a:r>
            <a:endParaRPr lang="zh-CN" altLang="en-US" sz="2100" kern="0" dirty="0">
              <a:solidFill>
                <a:srgbClr val="4D4D4D"/>
              </a:solidFill>
              <a:latin typeface="微软雅黑" panose="020B0503020204020204" pitchFamily="34" charset="-122"/>
              <a:ea typeface="微软雅黑" panose="020B0503020204020204" pitchFamily="34" charset="-122"/>
            </a:endParaRPr>
          </a:p>
        </p:txBody>
      </p:sp>
      <p:sp>
        <p:nvSpPr>
          <p:cNvPr id="14" name="文本框 2"/>
          <p:cNvSpPr txBox="1"/>
          <p:nvPr/>
        </p:nvSpPr>
        <p:spPr>
          <a:xfrm>
            <a:off x="160018" y="170483"/>
            <a:ext cx="3288096" cy="521970"/>
          </a:xfrm>
          <a:prstGeom prst="rect">
            <a:avLst/>
          </a:prstGeom>
          <a:noFill/>
        </p:spPr>
        <p:txBody>
          <a:bodyPr wrap="square" rtlCol="0">
            <a:spAutoFit/>
          </a:bodyPr>
          <a:lstStyle/>
          <a:p>
            <a:pPr algn="l"/>
            <a:r>
              <a:rPr lang="zh-CN" altLang="en-US" sz="2800" b="1" dirty="0">
                <a:solidFill>
                  <a:schemeClr val="accent1"/>
                </a:solidFill>
                <a:latin typeface="微软雅黑" panose="020B0503020204020204" pitchFamily="34" charset="-122"/>
                <a:ea typeface="微软雅黑" panose="020B0503020204020204" pitchFamily="34" charset="-122"/>
              </a:rPr>
              <a:t>对接过程</a:t>
            </a:r>
            <a:endParaRPr lang="zh-CN" altLang="en-US" sz="2800" b="1" dirty="0">
              <a:solidFill>
                <a:schemeClr val="accent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500" advClick="0" advTm="0"/>
    </mc:Choice>
    <mc:Fallback>
      <p:transition advClick="0" advTm="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1858" y="483368"/>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java</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2" name="图片 1"/>
          <p:cNvPicPr>
            <a:picLocks noChangeAspect="1"/>
          </p:cNvPicPr>
          <p:nvPr/>
        </p:nvPicPr>
        <p:blipFill>
          <a:blip r:embed="rId1"/>
          <a:stretch>
            <a:fillRect/>
          </a:stretch>
        </p:blipFill>
        <p:spPr>
          <a:xfrm>
            <a:off x="444818" y="1276350"/>
            <a:ext cx="11304905" cy="479044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1858" y="483368"/>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en-US" altLang="zh-CN"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3" name="图片 2"/>
          <p:cNvPicPr>
            <a:picLocks noChangeAspect="1"/>
          </p:cNvPicPr>
          <p:nvPr/>
        </p:nvPicPr>
        <p:blipFill>
          <a:blip r:embed="rId1"/>
          <a:stretch>
            <a:fillRect/>
          </a:stretch>
        </p:blipFill>
        <p:spPr>
          <a:xfrm>
            <a:off x="341948" y="1061085"/>
            <a:ext cx="11302365" cy="532384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1858" y="483368"/>
            <a:ext cx="5226594"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a:buFont typeface="Wingdings" panose="05000000000000000000" charset="0"/>
              <a:buChar char=""/>
              <a:defRPr/>
            </a:pPr>
            <a:r>
              <a:rPr 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PHP</a:t>
            </a: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语言</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068" y="7028463"/>
            <a:ext cx="868680" cy="368300"/>
          </a:xfrm>
          <a:prstGeom prst="rect">
            <a:avLst/>
          </a:prstGeom>
          <a:noFill/>
        </p:spPr>
        <p:txBody>
          <a:bodyPr wrap="none" rtlCol="0">
            <a:spAutoFit/>
          </a:bodyPr>
          <a:lstStyle/>
          <a:p>
            <a:r>
              <a:rPr lang="zh-CN" altLang="en-US" dirty="0"/>
              <a:t>延时符</a:t>
            </a:r>
            <a:endParaRPr lang="zh-CN" altLang="en-US" dirty="0"/>
          </a:p>
        </p:txBody>
      </p:sp>
      <p:pic>
        <p:nvPicPr>
          <p:cNvPr id="4" name="图片 3"/>
          <p:cNvPicPr>
            <a:picLocks noChangeAspect="1"/>
          </p:cNvPicPr>
          <p:nvPr/>
        </p:nvPicPr>
        <p:blipFill>
          <a:blip r:embed="rId1"/>
          <a:stretch>
            <a:fillRect/>
          </a:stretch>
        </p:blipFill>
        <p:spPr>
          <a:xfrm>
            <a:off x="546418" y="1115695"/>
            <a:ext cx="9026525" cy="537083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66" t="22083" r="56876" b="67617"/>
          <a:stretch>
            <a:fillRect/>
          </a:stretch>
        </p:blipFill>
        <p:spPr>
          <a:xfrm>
            <a:off x="8172878" y="2"/>
            <a:ext cx="1884180" cy="941847"/>
          </a:xfrm>
          <a:custGeom>
            <a:avLst/>
            <a:gdLst>
              <a:gd name="connsiteX0" fmla="*/ 0 w 1413135"/>
              <a:gd name="connsiteY0" fmla="*/ 0 h 706385"/>
              <a:gd name="connsiteX1" fmla="*/ 1413135 w 1413135"/>
              <a:gd name="connsiteY1" fmla="*/ 0 h 706385"/>
              <a:gd name="connsiteX2" fmla="*/ 690511 w 1413135"/>
              <a:gd name="connsiteY2" fmla="*/ 706385 h 706385"/>
              <a:gd name="connsiteX3" fmla="*/ 0 w 1413135"/>
              <a:gd name="connsiteY3" fmla="*/ 0 h 706385"/>
            </a:gdLst>
            <a:ahLst/>
            <a:cxnLst>
              <a:cxn ang="0">
                <a:pos x="connsiteX0" y="connsiteY0"/>
              </a:cxn>
              <a:cxn ang="0">
                <a:pos x="connsiteX1" y="connsiteY1"/>
              </a:cxn>
              <a:cxn ang="0">
                <a:pos x="connsiteX2" y="connsiteY2"/>
              </a:cxn>
              <a:cxn ang="0">
                <a:pos x="connsiteX3" y="connsiteY3"/>
              </a:cxn>
            </a:cxnLst>
            <a:rect l="l" t="t" r="r" b="b"/>
            <a:pathLst>
              <a:path w="1413135" h="706385">
                <a:moveTo>
                  <a:pt x="0" y="0"/>
                </a:moveTo>
                <a:lnTo>
                  <a:pt x="1413135" y="0"/>
                </a:lnTo>
                <a:lnTo>
                  <a:pt x="690511" y="706385"/>
                </a:lnTo>
                <a:lnTo>
                  <a:pt x="0" y="0"/>
                </a:lnTo>
                <a:close/>
              </a:path>
            </a:pathLst>
          </a:custGeom>
        </p:spPr>
      </p:pic>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40398" t="22083" r="36072" b="33091"/>
          <a:stretch>
            <a:fillRect/>
          </a:stretch>
        </p:blipFill>
        <p:spPr>
          <a:xfrm>
            <a:off x="9660651" y="1"/>
            <a:ext cx="3421345" cy="4098851"/>
          </a:xfrm>
          <a:custGeom>
            <a:avLst/>
            <a:gdLst>
              <a:gd name="connsiteX0" fmla="*/ 468300 w 2566009"/>
              <a:gd name="connsiteY0" fmla="*/ 0 h 3074138"/>
              <a:gd name="connsiteX1" fmla="*/ 2566009 w 2566009"/>
              <a:gd name="connsiteY1" fmla="*/ 0 h 3074138"/>
              <a:gd name="connsiteX2" fmla="*/ 2566009 w 2566009"/>
              <a:gd name="connsiteY2" fmla="*/ 3065886 h 3074138"/>
              <a:gd name="connsiteX3" fmla="*/ 2557567 w 2566009"/>
              <a:gd name="connsiteY3" fmla="*/ 3074138 h 3074138"/>
              <a:gd name="connsiteX4" fmla="*/ 0 w 2566009"/>
              <a:gd name="connsiteY4" fmla="*/ 457776 h 3074138"/>
              <a:gd name="connsiteX5" fmla="*/ 468300 w 2566009"/>
              <a:gd name="connsiteY5" fmla="*/ 0 h 3074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6009" h="3074138">
                <a:moveTo>
                  <a:pt x="468300" y="0"/>
                </a:moveTo>
                <a:lnTo>
                  <a:pt x="2566009" y="0"/>
                </a:lnTo>
                <a:lnTo>
                  <a:pt x="2566009" y="3065886"/>
                </a:lnTo>
                <a:lnTo>
                  <a:pt x="2557567" y="3074138"/>
                </a:lnTo>
                <a:lnTo>
                  <a:pt x="0" y="457776"/>
                </a:lnTo>
                <a:lnTo>
                  <a:pt x="468300" y="0"/>
                </a:lnTo>
                <a:close/>
              </a:path>
            </a:pathLst>
          </a:cu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l="22860" t="23467" r="64545" b="56491"/>
          <a:stretch>
            <a:fillRect/>
          </a:stretch>
        </p:blipFill>
        <p:spPr>
          <a:xfrm>
            <a:off x="7110504" y="126573"/>
            <a:ext cx="1831411" cy="1832569"/>
          </a:xfrm>
          <a:custGeom>
            <a:avLst/>
            <a:gdLst>
              <a:gd name="connsiteX0" fmla="*/ 675477 w 1373558"/>
              <a:gd name="connsiteY0" fmla="*/ 0 h 1374427"/>
              <a:gd name="connsiteX1" fmla="*/ 1373558 w 1373558"/>
              <a:gd name="connsiteY1" fmla="*/ 714129 h 1374427"/>
              <a:gd name="connsiteX2" fmla="*/ 698081 w 1373558"/>
              <a:gd name="connsiteY2" fmla="*/ 1374427 h 1374427"/>
              <a:gd name="connsiteX3" fmla="*/ 0 w 1373558"/>
              <a:gd name="connsiteY3" fmla="*/ 660298 h 1374427"/>
              <a:gd name="connsiteX4" fmla="*/ 675477 w 1373558"/>
              <a:gd name="connsiteY4" fmla="*/ 0 h 1374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558" h="1374427">
                <a:moveTo>
                  <a:pt x="675477" y="0"/>
                </a:moveTo>
                <a:lnTo>
                  <a:pt x="1373558" y="714129"/>
                </a:lnTo>
                <a:lnTo>
                  <a:pt x="698081" y="1374427"/>
                </a:lnTo>
                <a:lnTo>
                  <a:pt x="0" y="660298"/>
                </a:lnTo>
                <a:lnTo>
                  <a:pt x="675477" y="0"/>
                </a:lnTo>
                <a:close/>
              </a:path>
            </a:pathLst>
          </a:custGeom>
        </p:spPr>
      </p:pic>
      <p:pic>
        <p:nvPicPr>
          <p:cNvPr id="11" name="图片 10"/>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Layer>
                </a14:imgProps>
              </a:ext>
              <a:ext uri="{28A0092B-C50C-407E-A947-70E740481C1C}">
                <a14:useLocalDpi xmlns:a14="http://schemas.microsoft.com/office/drawing/2010/main" val="0"/>
              </a:ext>
            </a:extLst>
          </a:blip>
          <a:srcRect l="30126" t="30312" r="51245" b="40065"/>
          <a:stretch>
            <a:fillRect/>
          </a:stretch>
        </p:blipFill>
        <p:spPr>
          <a:xfrm>
            <a:off x="8167042" y="752478"/>
            <a:ext cx="2708668" cy="2708668"/>
          </a:xfrm>
          <a:custGeom>
            <a:avLst/>
            <a:gdLst>
              <a:gd name="connsiteX0" fmla="*/ 1027293 w 2031501"/>
              <a:gd name="connsiteY0" fmla="*/ 0 h 2031501"/>
              <a:gd name="connsiteX1" fmla="*/ 2031501 w 2031501"/>
              <a:gd name="connsiteY1" fmla="*/ 1027293 h 2031501"/>
              <a:gd name="connsiteX2" fmla="*/ 1004208 w 2031501"/>
              <a:gd name="connsiteY2" fmla="*/ 2031501 h 2031501"/>
              <a:gd name="connsiteX3" fmla="*/ 0 w 2031501"/>
              <a:gd name="connsiteY3" fmla="*/ 1004208 h 2031501"/>
              <a:gd name="connsiteX4" fmla="*/ 1027293 w 2031501"/>
              <a:gd name="connsiteY4" fmla="*/ 0 h 2031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1501" h="2031501">
                <a:moveTo>
                  <a:pt x="1027293" y="0"/>
                </a:moveTo>
                <a:lnTo>
                  <a:pt x="2031501" y="1027293"/>
                </a:lnTo>
                <a:lnTo>
                  <a:pt x="1004208" y="2031501"/>
                </a:lnTo>
                <a:lnTo>
                  <a:pt x="0" y="1004208"/>
                </a:lnTo>
                <a:lnTo>
                  <a:pt x="1027293" y="0"/>
                </a:lnTo>
                <a:close/>
              </a:path>
            </a:pathLst>
          </a:cu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rcRect l="19079" t="34136" r="75228" b="56812"/>
          <a:stretch>
            <a:fillRect/>
          </a:stretch>
        </p:blipFill>
        <p:spPr>
          <a:xfrm>
            <a:off x="6560782" y="1102126"/>
            <a:ext cx="827703" cy="827703"/>
          </a:xfrm>
          <a:custGeom>
            <a:avLst/>
            <a:gdLst>
              <a:gd name="connsiteX0" fmla="*/ 313915 w 620777"/>
              <a:gd name="connsiteY0" fmla="*/ 0 h 620777"/>
              <a:gd name="connsiteX1" fmla="*/ 620777 w 620777"/>
              <a:gd name="connsiteY1" fmla="*/ 313915 h 620777"/>
              <a:gd name="connsiteX2" fmla="*/ 306861 w 620777"/>
              <a:gd name="connsiteY2" fmla="*/ 620777 h 620777"/>
              <a:gd name="connsiteX3" fmla="*/ 0 w 620777"/>
              <a:gd name="connsiteY3" fmla="*/ 306861 h 620777"/>
              <a:gd name="connsiteX4" fmla="*/ 313915 w 620777"/>
              <a:gd name="connsiteY4" fmla="*/ 0 h 620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0777" h="620777">
                <a:moveTo>
                  <a:pt x="313915" y="0"/>
                </a:moveTo>
                <a:lnTo>
                  <a:pt x="620777" y="313915"/>
                </a:lnTo>
                <a:lnTo>
                  <a:pt x="306861" y="620777"/>
                </a:lnTo>
                <a:lnTo>
                  <a:pt x="0" y="306861"/>
                </a:lnTo>
                <a:lnTo>
                  <a:pt x="313915" y="0"/>
                </a:lnTo>
                <a:close/>
              </a:path>
            </a:pathLst>
          </a:custGeom>
        </p:spPr>
      </p:pic>
      <p:sp>
        <p:nvSpPr>
          <p:cNvPr id="14" name="矩形 13"/>
          <p:cNvSpPr/>
          <p:nvPr/>
        </p:nvSpPr>
        <p:spPr>
          <a:xfrm rot="2685974">
            <a:off x="10376571" y="2520100"/>
            <a:ext cx="1219200" cy="12192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矩形 14"/>
          <p:cNvSpPr/>
          <p:nvPr/>
        </p:nvSpPr>
        <p:spPr>
          <a:xfrm rot="2685974">
            <a:off x="8722562" y="3231980"/>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矩形 15"/>
          <p:cNvSpPr/>
          <p:nvPr/>
        </p:nvSpPr>
        <p:spPr>
          <a:xfrm rot="2657183">
            <a:off x="7184718" y="1788738"/>
            <a:ext cx="642029" cy="54215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矩形 16"/>
          <p:cNvSpPr/>
          <p:nvPr/>
        </p:nvSpPr>
        <p:spPr>
          <a:xfrm rot="2685974">
            <a:off x="6048599" y="1340051"/>
            <a:ext cx="340936" cy="34093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矩形 17"/>
          <p:cNvSpPr/>
          <p:nvPr/>
        </p:nvSpPr>
        <p:spPr>
          <a:xfrm rot="2685974">
            <a:off x="6019563" y="738468"/>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 18"/>
          <p:cNvSpPr/>
          <p:nvPr/>
        </p:nvSpPr>
        <p:spPr>
          <a:xfrm rot="2685974">
            <a:off x="12267216" y="3630956"/>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矩形 19"/>
          <p:cNvSpPr/>
          <p:nvPr/>
        </p:nvSpPr>
        <p:spPr>
          <a:xfrm rot="2731766">
            <a:off x="7502217" y="2462356"/>
            <a:ext cx="1057708" cy="10725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矩形 20"/>
          <p:cNvSpPr/>
          <p:nvPr/>
        </p:nvSpPr>
        <p:spPr>
          <a:xfrm rot="2685974">
            <a:off x="6948683" y="3184033"/>
            <a:ext cx="438704" cy="438704"/>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矩形 21"/>
          <p:cNvSpPr/>
          <p:nvPr/>
        </p:nvSpPr>
        <p:spPr>
          <a:xfrm rot="2685974">
            <a:off x="6562710" y="3320747"/>
            <a:ext cx="165275" cy="165275"/>
          </a:xfrm>
          <a:prstGeom prst="rect">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3" name="任意多边形 22"/>
          <p:cNvSpPr/>
          <p:nvPr/>
        </p:nvSpPr>
        <p:spPr>
          <a:xfrm rot="2680233">
            <a:off x="6744018" y="4872236"/>
            <a:ext cx="7191213" cy="6332337"/>
          </a:xfrm>
          <a:custGeom>
            <a:avLst/>
            <a:gdLst>
              <a:gd name="connsiteX0" fmla="*/ 0 w 5393410"/>
              <a:gd name="connsiteY0" fmla="*/ 0 h 4749253"/>
              <a:gd name="connsiteX1" fmla="*/ 4406292 w 5393410"/>
              <a:gd name="connsiteY1" fmla="*/ 0 h 4749253"/>
              <a:gd name="connsiteX2" fmla="*/ 5393410 w 5393410"/>
              <a:gd name="connsiteY2" fmla="*/ 998536 h 4749253"/>
              <a:gd name="connsiteX3" fmla="*/ 1599309 w 5393410"/>
              <a:gd name="connsiteY3" fmla="*/ 4749253 h 4749253"/>
              <a:gd name="connsiteX4" fmla="*/ 0 w 5393410"/>
              <a:gd name="connsiteY4" fmla="*/ 4749253 h 4749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3410" h="4749253">
                <a:moveTo>
                  <a:pt x="0" y="0"/>
                </a:moveTo>
                <a:lnTo>
                  <a:pt x="4406292" y="0"/>
                </a:lnTo>
                <a:lnTo>
                  <a:pt x="5393410" y="998536"/>
                </a:lnTo>
                <a:lnTo>
                  <a:pt x="1599309" y="4749253"/>
                </a:lnTo>
                <a:lnTo>
                  <a:pt x="0" y="4749253"/>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cxnSp>
        <p:nvCxnSpPr>
          <p:cNvPr id="24" name="直接连接符 23"/>
          <p:cNvCxnSpPr/>
          <p:nvPr/>
        </p:nvCxnSpPr>
        <p:spPr>
          <a:xfrm>
            <a:off x="10003066" y="3597144"/>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5931589" y="3637361"/>
            <a:ext cx="4073316" cy="4091244"/>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049195" y="7739065"/>
            <a:ext cx="4183523" cy="4083096"/>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8915" y="2996952"/>
            <a:ext cx="6308137" cy="1785104"/>
          </a:xfrm>
          <a:prstGeom prst="rect">
            <a:avLst/>
          </a:prstGeom>
          <a:noFill/>
        </p:spPr>
        <p:txBody>
          <a:bodyPr wrap="none" rtlCol="0">
            <a:spAutoFit/>
          </a:bodyPr>
          <a:lstStyle/>
          <a:p>
            <a:r>
              <a:rPr lang="en-US" altLang="zh-CN" sz="11000" b="1" dirty="0">
                <a:solidFill>
                  <a:srgbClr val="1557AE"/>
                </a:solidFill>
                <a:latin typeface="微软雅黑" panose="020B0503020204020204" pitchFamily="34" charset="-122"/>
                <a:ea typeface="微软雅黑" panose="020B0503020204020204" pitchFamily="34" charset="-122"/>
              </a:rPr>
              <a:t>THANKS</a:t>
            </a:r>
            <a:endParaRPr lang="zh-CN" altLang="en-US" sz="11000" b="1" dirty="0">
              <a:solidFill>
                <a:srgbClr val="1557AE"/>
              </a:solidFill>
              <a:latin typeface="微软雅黑" panose="020B0503020204020204" pitchFamily="34" charset="-122"/>
              <a:ea typeface="微软雅黑" panose="020B0503020204020204" pitchFamily="34" charset="-122"/>
            </a:endParaRPr>
          </a:p>
        </p:txBody>
      </p:sp>
      <p:cxnSp>
        <p:nvCxnSpPr>
          <p:cNvPr id="30" name="直接连接符 29"/>
          <p:cNvCxnSpPr/>
          <p:nvPr/>
        </p:nvCxnSpPr>
        <p:spPr>
          <a:xfrm>
            <a:off x="333923" y="4833540"/>
            <a:ext cx="7779888"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738" y="-26673"/>
            <a:ext cx="3166792" cy="1340492"/>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p>
        </p:txBody>
      </p:sp>
      <p:sp>
        <p:nvSpPr>
          <p:cNvPr id="67" name="TextBox 59"/>
          <p:cNvSpPr txBox="1">
            <a:spLocks noChangeArrowheads="1"/>
          </p:cNvSpPr>
          <p:nvPr/>
        </p:nvSpPr>
        <p:spPr bwMode="auto">
          <a:xfrm>
            <a:off x="4441743" y="421656"/>
            <a:ext cx="3311688" cy="1495538"/>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2940435" y="299704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0" name="文本框 9"/>
          <p:cNvSpPr txBox="1"/>
          <p:nvPr/>
        </p:nvSpPr>
        <p:spPr>
          <a:xfrm>
            <a:off x="2418764" y="4214974"/>
            <a:ext cx="2102608" cy="559435"/>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用户注册与登录</a:t>
            </a:r>
            <a:endParaRPr lang="zh-CN" altLang="en-US"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a:off x="4717309" y="3010484"/>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2" name="Freeform 5"/>
          <p:cNvSpPr/>
          <p:nvPr/>
        </p:nvSpPr>
        <p:spPr bwMode="auto">
          <a:xfrm>
            <a:off x="6477320" y="3010484"/>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p>
        </p:txBody>
      </p:sp>
      <p:sp>
        <p:nvSpPr>
          <p:cNvPr id="73" name="Freeform 5"/>
          <p:cNvSpPr/>
          <p:nvPr/>
        </p:nvSpPr>
        <p:spPr bwMode="auto">
          <a:xfrm>
            <a:off x="8155795" y="298561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4" name="Freeform 5"/>
          <p:cNvSpPr/>
          <p:nvPr/>
        </p:nvSpPr>
        <p:spPr bwMode="auto">
          <a:xfrm>
            <a:off x="9747556" y="3010484"/>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75" name="KSO_Shape"/>
          <p:cNvSpPr/>
          <p:nvPr/>
        </p:nvSpPr>
        <p:spPr bwMode="auto">
          <a:xfrm>
            <a:off x="5023625" y="3323293"/>
            <a:ext cx="599483" cy="457207"/>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6" name="KSO_Shape"/>
          <p:cNvSpPr/>
          <p:nvPr/>
        </p:nvSpPr>
        <p:spPr bwMode="auto">
          <a:xfrm>
            <a:off x="6769763" y="3266803"/>
            <a:ext cx="587403" cy="58153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7" name="KSO_Shape"/>
          <p:cNvSpPr/>
          <p:nvPr/>
        </p:nvSpPr>
        <p:spPr bwMode="auto">
          <a:xfrm>
            <a:off x="10080074" y="3319391"/>
            <a:ext cx="518709" cy="44090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8" name="文本框 9"/>
          <p:cNvSpPr txBox="1"/>
          <p:nvPr/>
        </p:nvSpPr>
        <p:spPr>
          <a:xfrm>
            <a:off x="4422609" y="4203543"/>
            <a:ext cx="2102608" cy="559435"/>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联网发行申请</a:t>
            </a:r>
            <a:endParaRPr lang="zh-CN" altLang="en-US"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79" name="文本框 9"/>
          <p:cNvSpPr txBox="1"/>
          <p:nvPr/>
        </p:nvSpPr>
        <p:spPr>
          <a:xfrm>
            <a:off x="6053187" y="4203542"/>
            <a:ext cx="2102608" cy="559435"/>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信息上报</a:t>
            </a:r>
            <a:endParaRPr lang="zh-CN" altLang="en-US"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0" name="文本框 9"/>
          <p:cNvSpPr txBox="1"/>
          <p:nvPr/>
        </p:nvSpPr>
        <p:spPr>
          <a:xfrm>
            <a:off x="7672150" y="4223238"/>
            <a:ext cx="2102608" cy="559435"/>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统计分析</a:t>
            </a:r>
            <a:endParaRPr lang="zh-CN" altLang="en-US"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1" name="文本框 9"/>
          <p:cNvSpPr txBox="1"/>
          <p:nvPr/>
        </p:nvSpPr>
        <p:spPr>
          <a:xfrm>
            <a:off x="9324009" y="4236637"/>
            <a:ext cx="2102608" cy="559435"/>
          </a:xfrm>
          <a:prstGeom prst="rect">
            <a:avLst/>
          </a:prstGeom>
          <a:noFill/>
        </p:spPr>
        <p:txBody>
          <a:bodyPr wrap="square" lIns="68566" tIns="34283" rIns="68566" bIns="34283"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用户管理</a:t>
            </a:r>
            <a:endParaRPr lang="zh-CN" altLang="en-US"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
        <p:nvSpPr>
          <p:cNvPr id="82" name="KSO_Shape"/>
          <p:cNvSpPr/>
          <p:nvPr/>
        </p:nvSpPr>
        <p:spPr bwMode="auto">
          <a:xfrm>
            <a:off x="8488096" y="3248676"/>
            <a:ext cx="519146" cy="519146"/>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705">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3239534" y="3308662"/>
            <a:ext cx="585547" cy="444038"/>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1705">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1251" y="6524709"/>
            <a:ext cx="12192671" cy="360436"/>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5" name="Freeform 5"/>
          <p:cNvSpPr/>
          <p:nvPr/>
        </p:nvSpPr>
        <p:spPr bwMode="auto">
          <a:xfrm>
            <a:off x="1217185" y="2985611"/>
            <a:ext cx="1183746" cy="106728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22" tIns="45711" rIns="91422" bIns="45711" numCol="1" anchor="t" anchorCtr="0" compatLnSpc="1"/>
          <a:lstStyle/>
          <a:p>
            <a:endParaRPr lang="zh-CN" altLang="en-US" sz="1705">
              <a:solidFill>
                <a:srgbClr val="3CCCC7"/>
              </a:solidFill>
            </a:endParaRPr>
          </a:p>
        </p:txBody>
      </p:sp>
      <p:sp>
        <p:nvSpPr>
          <p:cNvPr id="6" name="KSO_Shape"/>
          <p:cNvSpPr/>
          <p:nvPr/>
        </p:nvSpPr>
        <p:spPr bwMode="auto">
          <a:xfrm>
            <a:off x="1523501" y="3298420"/>
            <a:ext cx="599483" cy="457207"/>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sz="1705">
              <a:solidFill>
                <a:srgbClr val="1C666E"/>
              </a:solidFill>
              <a:ea typeface="宋体" panose="02010600030101010101" pitchFamily="2" charset="-122"/>
            </a:endParaRPr>
          </a:p>
        </p:txBody>
      </p:sp>
      <p:sp>
        <p:nvSpPr>
          <p:cNvPr id="7" name="文本框 9"/>
          <p:cNvSpPr txBox="1"/>
          <p:nvPr/>
        </p:nvSpPr>
        <p:spPr>
          <a:xfrm>
            <a:off x="703689" y="4203541"/>
            <a:ext cx="2102608" cy="559435"/>
          </a:xfrm>
          <a:prstGeom prst="rect">
            <a:avLst/>
          </a:prstGeom>
          <a:noFill/>
        </p:spPr>
        <p:txBody>
          <a:bodyPr wrap="square" lIns="68566" tIns="34283" rIns="68566" bIns="34283" rtlCol="0">
            <a:spAutoFit/>
          </a:bodyPr>
          <a:lstStyle/>
          <a:p>
            <a:pPr marL="0" lvl="1" algn="ctr"/>
            <a:r>
              <a:rPr lang="zh-CN" altLang="zh-CN" sz="2000" b="1" dirty="0">
                <a:solidFill>
                  <a:srgbClr val="2F5EB0"/>
                </a:solidFill>
                <a:latin typeface="微软雅黑" panose="020B0503020204020204" pitchFamily="34" charset="-122"/>
                <a:ea typeface="微软雅黑" panose="020B0503020204020204" pitchFamily="34" charset="-122"/>
              </a:rPr>
              <a:t>总体流程</a:t>
            </a:r>
            <a:endParaRPr lang="zh-CN" altLang="zh-CN" sz="2000" b="1" dirty="0">
              <a:solidFill>
                <a:srgbClr val="2F5EB0"/>
              </a:solidFill>
              <a:latin typeface="微软雅黑" panose="020B0503020204020204" pitchFamily="34" charset="-122"/>
              <a:ea typeface="微软雅黑" panose="020B0503020204020204" pitchFamily="34" charset="-122"/>
            </a:endParaRPr>
          </a:p>
          <a:p>
            <a:pPr marL="0" lvl="1" algn="ctr"/>
            <a:endParaRPr lang="zh-CN" altLang="en-US" sz="1200" dirty="0">
              <a:solidFill>
                <a:srgbClr val="2F5EB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28019" y="156843"/>
            <a:ext cx="3383593"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solidFill>
                  <a:srgbClr val="4F80BD"/>
                </a:solidFill>
              </a:rPr>
              <a:t>总体流程</a:t>
            </a:r>
            <a:endParaRPr lang="zh-CN" altLang="en-US" sz="2800" dirty="0">
              <a:solidFill>
                <a:srgbClr val="4F80BD"/>
              </a:solidFill>
            </a:endParaRPr>
          </a:p>
        </p:txBody>
      </p:sp>
      <p:cxnSp>
        <p:nvCxnSpPr>
          <p:cNvPr id="24" name="直接连接符 23"/>
          <p:cNvCxnSpPr/>
          <p:nvPr/>
        </p:nvCxnSpPr>
        <p:spPr>
          <a:xfrm>
            <a:off x="2842059" y="2373502"/>
            <a:ext cx="2129339" cy="213011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1787250" y="2373503"/>
            <a:ext cx="1064671" cy="1065054"/>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9191225" y="3438558"/>
            <a:ext cx="1064671" cy="1065054"/>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4958827" y="2373502"/>
            <a:ext cx="2129339" cy="213011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7074581" y="2373502"/>
            <a:ext cx="2129339" cy="2130110"/>
          </a:xfrm>
          <a:prstGeom prst="line">
            <a:avLst/>
          </a:prstGeom>
          <a:ln w="127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tangle 13" descr="FD1DDF730CE4456e89755B07FE1653D0# #Rectangle 13"/>
          <p:cNvSpPr>
            <a:spLocks noChangeArrowheads="1"/>
          </p:cNvSpPr>
          <p:nvPr/>
        </p:nvSpPr>
        <p:spPr bwMode="auto">
          <a:xfrm>
            <a:off x="1070610" y="5046345"/>
            <a:ext cx="3227070" cy="76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None/>
              <a:defRPr/>
            </a:pPr>
            <a:r>
              <a:rPr lang="zh-CN" altLang="en-US" sz="1400" dirty="0">
                <a:latin typeface="微软雅黑" panose="020B0503020204020204" pitchFamily="34" charset="-122"/>
                <a:ea typeface="微软雅黑" panose="020B0503020204020204" pitchFamily="34" charset="-122"/>
              </a:rPr>
              <a:t>经营者使用统一社会信用代码或组织机构代码、经营者名称（企业名称）、申请人姓名、联系方式进行注册申请。</a:t>
            </a:r>
            <a:endParaRPr lang="en-US" altLang="zh-CN" sz="1400" dirty="0">
              <a:latin typeface="微软雅黑" panose="020B0503020204020204" pitchFamily="34" charset="-122"/>
              <a:ea typeface="微软雅黑" panose="020B0503020204020204" pitchFamily="34" charset="-122"/>
            </a:endParaRPr>
          </a:p>
        </p:txBody>
      </p:sp>
      <p:grpSp>
        <p:nvGrpSpPr>
          <p:cNvPr id="31" name="组合 30"/>
          <p:cNvGrpSpPr/>
          <p:nvPr/>
        </p:nvGrpSpPr>
        <p:grpSpPr>
          <a:xfrm>
            <a:off x="1803873" y="2766481"/>
            <a:ext cx="2111471" cy="2112235"/>
            <a:chOff x="1369994" y="2067694"/>
            <a:chExt cx="1584176" cy="1584176"/>
          </a:xfrm>
          <a:solidFill>
            <a:srgbClr val="2B83E5"/>
          </a:solidFill>
        </p:grpSpPr>
        <p:sp>
          <p:nvSpPr>
            <p:cNvPr id="32" name="菱形 31"/>
            <p:cNvSpPr/>
            <p:nvPr/>
          </p:nvSpPr>
          <p:spPr>
            <a:xfrm>
              <a:off x="1369994" y="2067694"/>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Box 32"/>
            <p:cNvSpPr txBox="1"/>
            <p:nvPr/>
          </p:nvSpPr>
          <p:spPr>
            <a:xfrm flipH="1">
              <a:off x="1539600" y="2721109"/>
              <a:ext cx="1273000" cy="252889"/>
            </a:xfrm>
            <a:prstGeom prst="rect">
              <a:avLst/>
            </a:prstGeom>
            <a:grpFill/>
          </p:spPr>
          <p:txBody>
            <a:bodyPr wrap="square" rtlCol="0">
              <a:spAutoFit/>
            </a:bodyPr>
            <a:lstStyle/>
            <a:p>
              <a:r>
                <a:rPr lang="zh-CN" altLang="en-US" sz="1600" b="1" dirty="0">
                  <a:solidFill>
                    <a:schemeClr val="bg1"/>
                  </a:solidFill>
                  <a:latin typeface="方正兰亭准黑_GBK" pitchFamily="2" charset="-122"/>
                  <a:ea typeface="方正兰亭准黑_GBK" pitchFamily="2" charset="-122"/>
                </a:rPr>
                <a:t>经营者注册申请</a:t>
              </a:r>
              <a:endParaRPr lang="zh-CN" altLang="en-US" sz="1600" b="1" dirty="0">
                <a:solidFill>
                  <a:schemeClr val="bg1"/>
                </a:solidFill>
                <a:latin typeface="方正兰亭准黑_GBK" pitchFamily="2" charset="-122"/>
                <a:ea typeface="方正兰亭准黑_GBK" pitchFamily="2" charset="-122"/>
              </a:endParaRPr>
            </a:p>
          </p:txBody>
        </p:sp>
      </p:grpSp>
      <p:grpSp>
        <p:nvGrpSpPr>
          <p:cNvPr id="34" name="组合 33"/>
          <p:cNvGrpSpPr/>
          <p:nvPr/>
        </p:nvGrpSpPr>
        <p:grpSpPr>
          <a:xfrm>
            <a:off x="3933190" y="1864360"/>
            <a:ext cx="2118360" cy="2245995"/>
            <a:chOff x="3029144" y="1491630"/>
            <a:chExt cx="1584176" cy="1584176"/>
          </a:xfrm>
          <a:solidFill>
            <a:schemeClr val="accent1">
              <a:lumMod val="75000"/>
            </a:schemeClr>
          </a:solidFill>
        </p:grpSpPr>
        <p:sp>
          <p:nvSpPr>
            <p:cNvPr id="35" name="菱形 34"/>
            <p:cNvSpPr/>
            <p:nvPr/>
          </p:nvSpPr>
          <p:spPr>
            <a:xfrm>
              <a:off x="3029144" y="1491630"/>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flipH="1">
              <a:off x="3169212" y="2145045"/>
              <a:ext cx="1366855" cy="237828"/>
            </a:xfrm>
            <a:prstGeom prst="rect">
              <a:avLst/>
            </a:prstGeom>
            <a:noFill/>
            <a:extLst>
              <a:ext uri="{909E8E84-426E-40DD-AFC4-6F175D3DCCD1}">
                <a14:hiddenFill xmlns:a14="http://schemas.microsoft.com/office/drawing/2010/main">
                  <a:grpFill/>
                </a14:hiddenFill>
              </a:ext>
            </a:extLst>
          </p:spPr>
          <p:txBody>
            <a:bodyPr wrap="square" rtlCol="0">
              <a:spAutoFit/>
            </a:bodyPr>
            <a:lstStyle/>
            <a:p>
              <a:r>
                <a:rPr lang="zh-CN" altLang="en-US" sz="1600" dirty="0">
                  <a:solidFill>
                    <a:schemeClr val="bg1"/>
                  </a:solidFill>
                  <a:latin typeface="方正兰亭准黑_GBK" pitchFamily="2" charset="-122"/>
                  <a:ea typeface="方正兰亭准黑_GBK" pitchFamily="2" charset="-122"/>
                </a:rPr>
                <a:t>联网发行信息申请</a:t>
              </a:r>
              <a:endParaRPr lang="zh-CN" altLang="en-US" sz="1600" dirty="0">
                <a:solidFill>
                  <a:schemeClr val="bg1"/>
                </a:solidFill>
                <a:latin typeface="方正兰亭准黑_GBK" pitchFamily="2" charset="-122"/>
                <a:ea typeface="方正兰亭准黑_GBK" pitchFamily="2" charset="-122"/>
              </a:endParaRPr>
            </a:p>
          </p:txBody>
        </p:sp>
      </p:grpSp>
      <p:grpSp>
        <p:nvGrpSpPr>
          <p:cNvPr id="37" name="组合 36"/>
          <p:cNvGrpSpPr/>
          <p:nvPr/>
        </p:nvGrpSpPr>
        <p:grpSpPr>
          <a:xfrm>
            <a:off x="6051478" y="2766481"/>
            <a:ext cx="2111471" cy="2112235"/>
            <a:chOff x="4577170" y="2067694"/>
            <a:chExt cx="1584176" cy="1584176"/>
          </a:xfrm>
          <a:solidFill>
            <a:srgbClr val="2B83E5"/>
          </a:solidFill>
        </p:grpSpPr>
        <p:sp>
          <p:nvSpPr>
            <p:cNvPr id="38" name="菱形 37"/>
            <p:cNvSpPr/>
            <p:nvPr/>
          </p:nvSpPr>
          <p:spPr>
            <a:xfrm>
              <a:off x="4577170" y="2067694"/>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Box 38"/>
            <p:cNvSpPr txBox="1"/>
            <p:nvPr/>
          </p:nvSpPr>
          <p:spPr>
            <a:xfrm flipH="1">
              <a:off x="4815260" y="2721283"/>
              <a:ext cx="1051940" cy="252889"/>
            </a:xfrm>
            <a:prstGeom prst="rect">
              <a:avLst/>
            </a:prstGeom>
            <a:grpFill/>
          </p:spPr>
          <p:txBody>
            <a:bodyPr wrap="none" rtlCol="0">
              <a:spAutoFit/>
            </a:bodyPr>
            <a:lstStyle/>
            <a:p>
              <a:r>
                <a:rPr lang="zh-CN" altLang="en-US" sz="1600" dirty="0">
                  <a:solidFill>
                    <a:schemeClr val="bg1"/>
                  </a:solidFill>
                  <a:latin typeface="方正兰亭准黑_GBK" pitchFamily="2" charset="-122"/>
                  <a:ea typeface="方正兰亭准黑_GBK" pitchFamily="2" charset="-122"/>
                </a:rPr>
                <a:t>发卡系统对接</a:t>
              </a:r>
              <a:endParaRPr lang="zh-CN" altLang="en-US" sz="1600" dirty="0">
                <a:solidFill>
                  <a:schemeClr val="bg1"/>
                </a:solidFill>
                <a:latin typeface="方正兰亭准黑_GBK" pitchFamily="2" charset="-122"/>
                <a:ea typeface="方正兰亭准黑_GBK" pitchFamily="2" charset="-122"/>
              </a:endParaRPr>
            </a:p>
          </p:txBody>
        </p:sp>
      </p:grpSp>
      <p:grpSp>
        <p:nvGrpSpPr>
          <p:cNvPr id="40" name="组合 39"/>
          <p:cNvGrpSpPr/>
          <p:nvPr/>
        </p:nvGrpSpPr>
        <p:grpSpPr>
          <a:xfrm>
            <a:off x="8155073" y="1998396"/>
            <a:ext cx="2111471" cy="2112235"/>
            <a:chOff x="6145277" y="1491630"/>
            <a:chExt cx="1584176" cy="1584176"/>
          </a:xfrm>
          <a:solidFill>
            <a:schemeClr val="accent1">
              <a:lumMod val="75000"/>
            </a:schemeClr>
          </a:solidFill>
        </p:grpSpPr>
        <p:sp>
          <p:nvSpPr>
            <p:cNvPr id="41" name="菱形 40"/>
            <p:cNvSpPr/>
            <p:nvPr/>
          </p:nvSpPr>
          <p:spPr>
            <a:xfrm>
              <a:off x="6145277" y="1491630"/>
              <a:ext cx="1584176" cy="1584176"/>
            </a:xfrm>
            <a:prstGeom prst="diamond">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TextBox 41"/>
            <p:cNvSpPr txBox="1"/>
            <p:nvPr/>
          </p:nvSpPr>
          <p:spPr>
            <a:xfrm flipH="1">
              <a:off x="6383367" y="2145219"/>
              <a:ext cx="232494" cy="252889"/>
            </a:xfrm>
            <a:prstGeom prst="rect">
              <a:avLst/>
            </a:prstGeom>
            <a:grpFill/>
          </p:spPr>
          <p:txBody>
            <a:bodyPr wrap="none" rtlCol="0">
              <a:spAutoFit/>
            </a:bodyPr>
            <a:lstStyle/>
            <a:p>
              <a:pPr algn="l"/>
              <a:endParaRPr lang="zh-CN" altLang="en-US" sz="1600" dirty="0">
                <a:solidFill>
                  <a:schemeClr val="bg1"/>
                </a:solidFill>
                <a:latin typeface="方正兰亭准黑_GBK" pitchFamily="2" charset="-122"/>
                <a:ea typeface="方正兰亭准黑_GBK" pitchFamily="2" charset="-122"/>
              </a:endParaRPr>
            </a:p>
          </p:txBody>
        </p:sp>
      </p:grpSp>
      <p:sp>
        <p:nvSpPr>
          <p:cNvPr id="43" name="Rectangle 13" descr="FD1DDF730CE4456e89755B07FE1653D0# #Rectangle 13"/>
          <p:cNvSpPr>
            <a:spLocks noChangeArrowheads="1"/>
          </p:cNvSpPr>
          <p:nvPr/>
        </p:nvSpPr>
        <p:spPr bwMode="auto">
          <a:xfrm>
            <a:off x="3511550" y="1098550"/>
            <a:ext cx="3475355" cy="55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None/>
              <a:defRPr/>
            </a:pPr>
            <a:r>
              <a:rPr lang="en-US" altLang="zh-CN" sz="1400" dirty="0">
                <a:solidFill>
                  <a:schemeClr val="tx1"/>
                </a:solidFill>
                <a:latin typeface="微软雅黑" panose="020B0503020204020204" pitchFamily="34" charset="-122"/>
                <a:ea typeface="微软雅黑" panose="020B0503020204020204" pitchFamily="34" charset="-122"/>
                <a:sym typeface="+mn-ea"/>
              </a:rPr>
              <a:t>经营者</a:t>
            </a:r>
            <a:r>
              <a:rPr lang="zh-CN" altLang="en-US" sz="1400" dirty="0">
                <a:solidFill>
                  <a:schemeClr val="tx1"/>
                </a:solidFill>
                <a:latin typeface="微软雅黑" panose="020B0503020204020204" pitchFamily="34" charset="-122"/>
                <a:ea typeface="微软雅黑" panose="020B0503020204020204" pitchFamily="34" charset="-122"/>
                <a:sym typeface="+mn-ea"/>
              </a:rPr>
              <a:t>填写内容</a:t>
            </a:r>
            <a:r>
              <a:rPr lang="en-US" altLang="zh-CN" sz="1400" dirty="0">
                <a:solidFill>
                  <a:schemeClr val="tx1"/>
                </a:solidFill>
                <a:latin typeface="微软雅黑" panose="020B0503020204020204" pitchFamily="34" charset="-122"/>
                <a:ea typeface="微软雅黑" panose="020B0503020204020204" pitchFamily="34" charset="-122"/>
                <a:sym typeface="+mn-ea"/>
              </a:rPr>
              <a:t>包括：经营者信息、经营者经营情况、资金管理、</a:t>
            </a:r>
            <a:r>
              <a:rPr lang="zh-CN" altLang="en-US" sz="1400" dirty="0">
                <a:solidFill>
                  <a:schemeClr val="tx1"/>
                </a:solidFill>
                <a:latin typeface="微软雅黑" panose="020B0503020204020204" pitchFamily="34" charset="-122"/>
                <a:ea typeface="微软雅黑" panose="020B0503020204020204" pitchFamily="34" charset="-122"/>
                <a:sym typeface="+mn-ea"/>
              </a:rPr>
              <a:t>上传资料</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sp>
        <p:nvSpPr>
          <p:cNvPr id="44" name="Rectangle 13" descr="FD1DDF730CE4456e89755B07FE1653D0# #Rectangle 13"/>
          <p:cNvSpPr>
            <a:spLocks noChangeArrowheads="1"/>
          </p:cNvSpPr>
          <p:nvPr/>
        </p:nvSpPr>
        <p:spPr bwMode="auto">
          <a:xfrm>
            <a:off x="5285105" y="5046345"/>
            <a:ext cx="4070985" cy="766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eaLnBrk="1" hangingPunct="1">
              <a:spcBef>
                <a:spcPct val="0"/>
              </a:spcBef>
              <a:buNone/>
              <a:defRPr/>
            </a:pPr>
            <a:r>
              <a:rPr lang="zh-CN" altLang="en-US" sz="1400" dirty="0">
                <a:latin typeface="微软雅黑" panose="020B0503020204020204" pitchFamily="34" charset="-122"/>
                <a:ea typeface="微软雅黑" panose="020B0503020204020204" pitchFamily="34" charset="-122"/>
              </a:rPr>
              <a:t>发卡经营者使用私钥对数据加密，并通过CSB调用本系统服务，本系统接收到数据后，使用公钥进行解密，并对上报数据做相应的操作</a:t>
            </a:r>
            <a:endParaRPr lang="zh-CN" altLang="en-US" sz="1400" dirty="0">
              <a:latin typeface="微软雅黑" panose="020B0503020204020204" pitchFamily="34" charset="-122"/>
              <a:ea typeface="微软雅黑" panose="020B0503020204020204" pitchFamily="34" charset="-122"/>
            </a:endParaRPr>
          </a:p>
        </p:txBody>
      </p:sp>
      <p:sp>
        <p:nvSpPr>
          <p:cNvPr id="45" name="Rectangle 13" descr="FD1DDF730CE4456e89755B07FE1653D0# #Rectangle 13"/>
          <p:cNvSpPr>
            <a:spLocks noChangeArrowheads="1"/>
          </p:cNvSpPr>
          <p:nvPr/>
        </p:nvSpPr>
        <p:spPr bwMode="auto">
          <a:xfrm>
            <a:off x="7771130" y="1206500"/>
            <a:ext cx="3648075" cy="33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889" tIns="60944" rIns="121889" bIns="60944">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indent="0" algn="l">
              <a:buNone/>
            </a:pPr>
            <a:r>
              <a:rPr lang="zh-CN" altLang="en-US" sz="1400" dirty="0">
                <a:solidFill>
                  <a:schemeClr val="tx1"/>
                </a:solidFill>
                <a:latin typeface="微软雅黑" panose="020B0503020204020204" pitchFamily="34" charset="-122"/>
                <a:ea typeface="微软雅黑" panose="020B0503020204020204" pitchFamily="34" charset="-122"/>
                <a:sym typeface="+mn-ea"/>
              </a:rPr>
              <a:t>发卡、充值、交易数据实时报送（T/T+</a:t>
            </a:r>
            <a:r>
              <a:rPr lang="en-US" altLang="zh-CN" sz="1400" dirty="0">
                <a:solidFill>
                  <a:schemeClr val="tx1"/>
                </a:solidFill>
                <a:latin typeface="微软雅黑" panose="020B0503020204020204" pitchFamily="34" charset="-122"/>
                <a:ea typeface="微软雅黑" panose="020B0503020204020204" pitchFamily="34" charset="-122"/>
                <a:sym typeface="+mn-ea"/>
              </a:rPr>
              <a:t>1)</a:t>
            </a:r>
            <a:endParaRPr lang="en-US" altLang="zh-CN" sz="1400" dirty="0">
              <a:solidFill>
                <a:schemeClr val="bg1"/>
              </a:solidFill>
              <a:latin typeface="微软雅黑" panose="020B0503020204020204" pitchFamily="34" charset="-122"/>
              <a:ea typeface="微软雅黑" panose="020B0503020204020204" pitchFamily="34" charset="-122"/>
              <a:sym typeface="+mn-ea"/>
            </a:endParaRPr>
          </a:p>
        </p:txBody>
      </p:sp>
      <p:sp>
        <p:nvSpPr>
          <p:cNvPr id="2" name="TextBox 35"/>
          <p:cNvSpPr txBox="1"/>
          <p:nvPr/>
        </p:nvSpPr>
        <p:spPr>
          <a:xfrm flipH="1">
            <a:off x="8300011" y="2885491"/>
            <a:ext cx="1821814" cy="337185"/>
          </a:xfrm>
          <a:prstGeom prst="rect">
            <a:avLst/>
          </a:prstGeom>
          <a:noFill/>
          <a:ln>
            <a:noFill/>
          </a:ln>
          <a:extLst>
            <a:ext uri="{909E8E84-426E-40DD-AFC4-6F175D3DCCD1}">
              <a14:hiddenFill xmlns:a14="http://schemas.microsoft.com/office/drawing/2010/main">
                <a:solidFill>
                  <a:schemeClr val="accent1">
                    <a:lumMod val="75000"/>
                  </a:schemeClr>
                </a:solidFill>
              </a14:hiddenFill>
            </a:ext>
          </a:extLst>
        </p:spPr>
        <p:txBody>
          <a:bodyPr wrap="square" rtlCol="0">
            <a:spAutoFit/>
          </a:bodyPr>
          <a:lstStyle/>
          <a:p>
            <a:r>
              <a:rPr lang="en-US" altLang="zh-CN" sz="1600" dirty="0">
                <a:solidFill>
                  <a:schemeClr val="bg1"/>
                </a:solidFill>
                <a:latin typeface="方正兰亭准黑_GBK" pitchFamily="2" charset="-122"/>
                <a:ea typeface="方正兰亭准黑_GBK" pitchFamily="2" charset="-122"/>
              </a:rPr>
              <a:t>   </a:t>
            </a:r>
            <a:r>
              <a:rPr lang="zh-CN" altLang="en-US" sz="1600" dirty="0">
                <a:solidFill>
                  <a:schemeClr val="bg1"/>
                </a:solidFill>
                <a:latin typeface="方正兰亭准黑_GBK" pitchFamily="2" charset="-122"/>
                <a:ea typeface="方正兰亭准黑_GBK" pitchFamily="2" charset="-122"/>
              </a:rPr>
              <a:t>经营者发卡</a:t>
            </a:r>
            <a:endParaRPr lang="zh-CN" altLang="en-US" sz="1600" dirty="0">
              <a:solidFill>
                <a:schemeClr val="bg1"/>
              </a:solidFill>
              <a:latin typeface="方正兰亭准黑_GBK" pitchFamily="2" charset="-122"/>
              <a:ea typeface="方正兰亭准黑_GBK"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extBox 58"/>
          <p:cNvSpPr txBox="1"/>
          <p:nvPr/>
        </p:nvSpPr>
        <p:spPr>
          <a:xfrm>
            <a:off x="5665539" y="3925233"/>
            <a:ext cx="4991100" cy="1349449"/>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用户注册申请成功后，</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mn-ea"/>
              </a:rPr>
              <a:t>通知监管平台进行用户审核。</a:t>
            </a: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endParaRPr>
          </a:p>
          <a:p>
            <a:pPr marL="439420" indent="-439420" fontAlgn="base">
              <a:spcBef>
                <a:spcPct val="0"/>
              </a:spcBef>
              <a:spcAft>
                <a:spcPct val="0"/>
              </a:spcAft>
              <a:buFont typeface="Arial" panose="020B0604020202020204" pitchFamily="34" charset="0"/>
              <a:buChar char="•"/>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用户注册审核通过后，申请人手机号会收到用户名和初始密码，使用该账户登录</a:t>
            </a: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endParaRPr>
          </a:p>
          <a:p>
            <a:pPr marL="439420" indent="-439420" fontAlgn="base">
              <a:spcBef>
                <a:spcPct val="0"/>
              </a:spcBef>
              <a:spcAft>
                <a:spcPct val="0"/>
              </a:spcAft>
              <a:buFont typeface="Arial" panose="020B0604020202020204" pitchFamily="34" charset="0"/>
              <a:buChar char="•"/>
              <a:defRPr/>
            </a:pP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80" name="TextBox 79"/>
          <p:cNvSpPr txBox="1"/>
          <p:nvPr/>
        </p:nvSpPr>
        <p:spPr>
          <a:xfrm>
            <a:off x="-22860" y="5366210"/>
            <a:ext cx="7915201" cy="1349449"/>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进入上海市单用途预付卡协同监管平台公众服务平台网站（</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http://106.15.229.73:8080/#public/index/index</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），从登录入口，点击</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经营者</a:t>
            </a:r>
            <a:r>
              <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rPr>
              <a:t>”</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进入网站；</a:t>
            </a: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endParaRPr>
          </a:p>
          <a:p>
            <a:pPr marL="439420" indent="-439420" fontAlgn="base">
              <a:spcBef>
                <a:spcPct val="0"/>
              </a:spcBef>
              <a:spcAft>
                <a:spcPct val="0"/>
              </a:spcAft>
              <a:buFont typeface="Arial" panose="020B0604020202020204" pitchFamily="34" charset="0"/>
              <a:buChar char="•"/>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点击”注册账号”即可进入”注册申请“界面，填写</a:t>
            </a: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sym typeface="+mn-ea"/>
              </a:rPr>
              <a:t>统一社会信用代码或组织机构代码、经营者名称（企业名称）、申请人姓名、联系方式等进行注册申请</a:t>
            </a:r>
            <a:endParaRPr lang="en-US" altLang="zh-CN" sz="1600" dirty="0">
              <a:solidFill>
                <a:prstClr val="black">
                  <a:lumMod val="75000"/>
                  <a:lumOff val="25000"/>
                </a:prstClr>
              </a:solidFill>
              <a:latin typeface="微软雅黑" panose="020B0503020204020204" pitchFamily="34" charset="-122"/>
              <a:ea typeface="微软雅黑" panose="020B0503020204020204" pitchFamily="34" charset="-122"/>
              <a:sym typeface="+mn-ea"/>
            </a:endParaRPr>
          </a:p>
        </p:txBody>
      </p:sp>
      <p:sp>
        <p:nvSpPr>
          <p:cNvPr id="81" name="TextBox 80"/>
          <p:cNvSpPr txBox="1"/>
          <p:nvPr/>
        </p:nvSpPr>
        <p:spPr>
          <a:xfrm>
            <a:off x="7923339" y="2896521"/>
            <a:ext cx="3744595" cy="639445"/>
          </a:xfrm>
          <a:prstGeom prst="rect">
            <a:avLst/>
          </a:prstGeom>
          <a:noFill/>
        </p:spPr>
        <p:txBody>
          <a:bodyPr wrap="square" lIns="117199" tIns="58599" rIns="117199" bIns="58599">
            <a:spAutoFit/>
          </a:bodyPr>
          <a:lstStyle/>
          <a:p>
            <a:pPr marL="439420" indent="-439420" fontAlgn="base">
              <a:spcBef>
                <a:spcPct val="0"/>
              </a:spcBef>
              <a:spcAft>
                <a:spcPct val="0"/>
              </a:spcAft>
              <a:buFont typeface="Arial" panose="020B0604020202020204" pitchFamily="34" charset="0"/>
              <a:buChar char="•"/>
              <a:defRPr/>
            </a:pPr>
            <a:r>
              <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rPr>
              <a:t>用户登录后，首次会提示修改密码</a:t>
            </a:r>
            <a:endParaRPr lang="zh-CN" altLang="en-US" sz="1600" dirty="0">
              <a:solidFill>
                <a:prstClr val="black">
                  <a:lumMod val="75000"/>
                  <a:lumOff val="25000"/>
                </a:prstClr>
              </a:solidFill>
              <a:latin typeface="微软雅黑" panose="020B0503020204020204" pitchFamily="34" charset="-122"/>
              <a:ea typeface="微软雅黑" panose="020B0503020204020204" pitchFamily="34" charset="-122"/>
            </a:endParaRPr>
          </a:p>
          <a:p>
            <a:pPr indent="0" fontAlgn="base">
              <a:spcBef>
                <a:spcPct val="0"/>
              </a:spcBef>
              <a:spcAft>
                <a:spcPct val="0"/>
              </a:spcAft>
              <a:buFont typeface="Arial" panose="020B0604020202020204" pitchFamily="34" charset="0"/>
              <a:buNone/>
              <a:defRPr/>
            </a:pPr>
            <a:endParaRPr lang="en-US" altLang="zh-CN" dirty="0">
              <a:solidFill>
                <a:prstClr val="black">
                  <a:lumMod val="75000"/>
                  <a:lumOff val="25000"/>
                </a:prstClr>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a:off x="1828503" y="2049991"/>
            <a:ext cx="2591980" cy="3217537"/>
            <a:chOff x="681032" y="1902140"/>
            <a:chExt cx="1944688" cy="2681281"/>
          </a:xfrm>
        </p:grpSpPr>
        <p:sp>
          <p:nvSpPr>
            <p:cNvPr id="83"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solidFill>
                <a:schemeClr val="accent1"/>
              </a:solid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4"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5" name="矩形​​ 16"/>
            <p:cNvSpPr>
              <a:spLocks noChangeArrowheads="1"/>
            </p:cNvSpPr>
            <p:nvPr/>
          </p:nvSpPr>
          <p:spPr bwMode="auto">
            <a:xfrm>
              <a:off x="706064" y="2527148"/>
              <a:ext cx="1890443" cy="665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fontAlgn="base">
                <a:spcBef>
                  <a:spcPct val="0"/>
                </a:spcBef>
                <a:spcAft>
                  <a:spcPct val="0"/>
                </a:spcAft>
                <a:defRPr/>
              </a:pPr>
              <a:r>
                <a:rPr lang="zh-CN" altLang="en-US" sz="46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注册申请</a:t>
              </a:r>
              <a:endParaRPr lang="zh-CN" altLang="en-US" sz="46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grpSp>
        <p:nvGrpSpPr>
          <p:cNvPr id="86" name="组合 85"/>
          <p:cNvGrpSpPr/>
          <p:nvPr/>
        </p:nvGrpSpPr>
        <p:grpSpPr>
          <a:xfrm>
            <a:off x="5114499" y="1602317"/>
            <a:ext cx="1919122" cy="2335512"/>
            <a:chOff x="3146420" y="1529078"/>
            <a:chExt cx="1439862" cy="1946260"/>
          </a:xfrm>
        </p:grpSpPr>
        <p:sp>
          <p:nvSpPr>
            <p:cNvPr id="87"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88"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89" name="矩形​​ 17"/>
            <p:cNvSpPr>
              <a:spLocks noChangeArrowheads="1"/>
            </p:cNvSpPr>
            <p:nvPr/>
          </p:nvSpPr>
          <p:spPr bwMode="auto">
            <a:xfrm>
              <a:off x="3187522" y="1998632"/>
              <a:ext cx="1318737" cy="473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lvl="0" algn="ctr" fontAlgn="base">
                <a:spcBef>
                  <a:spcPct val="0"/>
                </a:spcBef>
                <a:spcAft>
                  <a:spcPct val="0"/>
                </a:spcAft>
                <a:defRPr/>
              </a:pPr>
              <a:r>
                <a:rPr lang="zh-CN" altLang="en-US" sz="31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用户登录</a:t>
              </a:r>
              <a:endParaRPr lang="zh-CN" altLang="en-US" sz="3100"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grpSp>
        <p:nvGrpSpPr>
          <p:cNvPr id="90" name="组合 89"/>
          <p:cNvGrpSpPr/>
          <p:nvPr/>
        </p:nvGrpSpPr>
        <p:grpSpPr>
          <a:xfrm>
            <a:off x="7579995" y="1169670"/>
            <a:ext cx="1643380" cy="1730375"/>
            <a:chOff x="4996123" y="1252853"/>
            <a:chExt cx="1166281" cy="1357676"/>
          </a:xfrm>
        </p:grpSpPr>
        <p:sp>
          <p:nvSpPr>
            <p:cNvPr id="91" name="椭圆​​ 2"/>
            <p:cNvSpPr/>
            <p:nvPr/>
          </p:nvSpPr>
          <p:spPr>
            <a:xfrm>
              <a:off x="5073645" y="1252853"/>
              <a:ext cx="1012825" cy="1274762"/>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2B83E5"/>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微软雅黑" panose="020B0503020204020204" pitchFamily="34" charset="-122"/>
              </a:endParaRPr>
            </a:p>
          </p:txBody>
        </p:sp>
        <p:sp>
          <p:nvSpPr>
            <p:cNvPr id="92" name="椭圆​​ 10"/>
            <p:cNvSpPr/>
            <p:nvPr/>
          </p:nvSpPr>
          <p:spPr>
            <a:xfrm>
              <a:off x="5217790" y="2515685"/>
              <a:ext cx="720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algn="ctr">
                <a:defRPr/>
              </a:pPr>
              <a:endParaRPr lang="zh-CN" altLang="en-US" kern="0" dirty="0">
                <a:solidFill>
                  <a:prstClr val="white"/>
                </a:solidFill>
                <a:ea typeface="微软雅黑" panose="020B0503020204020204" pitchFamily="34" charset="-122"/>
              </a:endParaRPr>
            </a:p>
          </p:txBody>
        </p:sp>
        <p:sp>
          <p:nvSpPr>
            <p:cNvPr id="93" name="矩形​​ 18"/>
            <p:cNvSpPr>
              <a:spLocks noChangeArrowheads="1"/>
            </p:cNvSpPr>
            <p:nvPr/>
          </p:nvSpPr>
          <p:spPr bwMode="auto">
            <a:xfrm>
              <a:off x="4996123" y="1568261"/>
              <a:ext cx="1166281" cy="288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ctr" fontAlgn="base">
                <a:spcBef>
                  <a:spcPct val="0"/>
                </a:spcBef>
                <a:spcAft>
                  <a:spcPct val="0"/>
                </a:spcAft>
                <a:defRPr/>
              </a:pPr>
              <a:r>
                <a:rPr lang="zh-CN" altLang="en-US"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rPr>
                <a:t>首次修改密码</a:t>
              </a:r>
              <a:endParaRPr lang="zh-CN" altLang="en-US" b="1" kern="0" dirty="0">
                <a:solidFill>
                  <a:schemeClr val="bg1"/>
                </a:solidFill>
                <a:latin typeface="微软雅黑" panose="020B0503020204020204" pitchFamily="34" charset="-122"/>
                <a:ea typeface="微软雅黑" panose="020B0503020204020204" pitchFamily="34" charset="-122"/>
                <a:cs typeface="Arial Unicode MS" panose="020B0604020202020204" charset="-122"/>
              </a:endParaRPr>
            </a:p>
          </p:txBody>
        </p:sp>
      </p:grpSp>
      <p:sp>
        <p:nvSpPr>
          <p:cNvPr id="94" name="TextBox 93"/>
          <p:cNvSpPr txBox="1"/>
          <p:nvPr/>
        </p:nvSpPr>
        <p:spPr>
          <a:xfrm>
            <a:off x="217805" y="333375"/>
            <a:ext cx="3636645" cy="521970"/>
          </a:xfrm>
          <a:prstGeom prst="rect">
            <a:avLst/>
          </a:prstGeom>
          <a:noFill/>
        </p:spPr>
        <p:txBody>
          <a:bodyPr wrap="square" rtlCol="0">
            <a:spAutoFit/>
          </a:bodyPr>
          <a:lstStyle>
            <a:defPPr>
              <a:defRPr lang="zh-CN"/>
            </a:defPPr>
            <a:lvl1pPr>
              <a:defRPr sz="2800" b="1">
                <a:solidFill>
                  <a:srgbClr val="0070C0"/>
                </a:solidFill>
                <a:latin typeface="微软雅黑" panose="020B0503020204020204" pitchFamily="34" charset="-122"/>
                <a:ea typeface="微软雅黑" panose="020B0503020204020204" pitchFamily="34" charset="-122"/>
              </a:defRPr>
            </a:lvl1pPr>
          </a:lstStyle>
          <a:p>
            <a:pPr marL="457200" indent="-457200">
              <a:buFont typeface="Wingdings" panose="05000000000000000000" charset="0"/>
              <a:buChar char=""/>
            </a:pPr>
            <a:r>
              <a:rPr lang="zh-CN" altLang="en-US" sz="2800" dirty="0"/>
              <a:t>用户注册与登录</a:t>
            </a:r>
            <a:endParaRPr lang="zh-CN" altLang="en-US" sz="2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0360" y="482600"/>
            <a:ext cx="522795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注册申请页面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pic>
        <p:nvPicPr>
          <p:cNvPr id="5" name="图片 4" descr="注册1"/>
          <p:cNvPicPr>
            <a:picLocks noChangeAspect="1"/>
          </p:cNvPicPr>
          <p:nvPr/>
        </p:nvPicPr>
        <p:blipFill>
          <a:blip r:embed="rId1"/>
          <a:stretch>
            <a:fillRect/>
          </a:stretch>
        </p:blipFill>
        <p:spPr>
          <a:xfrm>
            <a:off x="829310" y="1142365"/>
            <a:ext cx="10516235" cy="52419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0360" y="482600"/>
            <a:ext cx="522795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用户登录页面</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pic>
        <p:nvPicPr>
          <p:cNvPr id="2" name="图片 1"/>
          <p:cNvPicPr>
            <a:picLocks noChangeAspect="1"/>
          </p:cNvPicPr>
          <p:nvPr/>
        </p:nvPicPr>
        <p:blipFill>
          <a:blip r:embed="rId1"/>
          <a:stretch>
            <a:fillRect/>
          </a:stretch>
        </p:blipFill>
        <p:spPr>
          <a:xfrm>
            <a:off x="496570" y="1172845"/>
            <a:ext cx="10847070" cy="498665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TextBox 7"/>
          <p:cNvSpPr>
            <a:spLocks noChangeArrowheads="1"/>
          </p:cNvSpPr>
          <p:nvPr/>
        </p:nvSpPr>
        <p:spPr bwMode="auto">
          <a:xfrm>
            <a:off x="340360" y="482600"/>
            <a:ext cx="5227955" cy="492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457200" indent="-457200" fontAlgn="auto">
              <a:spcBef>
                <a:spcPts val="0"/>
              </a:spcBef>
              <a:spcAft>
                <a:spcPts val="0"/>
              </a:spcAft>
              <a:buFont typeface="Wingdings" panose="05000000000000000000" charset="0"/>
              <a:buChar char=""/>
              <a:defRPr/>
            </a:pPr>
            <a:r>
              <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rPr>
              <a:t>首次修改密码</a:t>
            </a:r>
            <a:endParaRPr lang="zh-CN" altLang="en-US" sz="3200" b="1" dirty="0">
              <a:solidFill>
                <a:srgbClr val="0070C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8"/>
          <p:cNvSpPr txBox="1"/>
          <p:nvPr/>
        </p:nvSpPr>
        <p:spPr>
          <a:xfrm>
            <a:off x="13514411" y="7029400"/>
            <a:ext cx="877163" cy="369332"/>
          </a:xfrm>
          <a:prstGeom prst="rect">
            <a:avLst/>
          </a:prstGeom>
          <a:noFill/>
        </p:spPr>
        <p:txBody>
          <a:bodyPr wrap="none" rtlCol="0">
            <a:spAutoFit/>
          </a:bodyPr>
          <a:lstStyle/>
          <a:p>
            <a:r>
              <a:rPr lang="zh-CN" altLang="en-US" dirty="0"/>
              <a:t>延时符</a:t>
            </a:r>
            <a:endParaRPr lang="zh-CN" altLang="en-US" dirty="0"/>
          </a:p>
        </p:txBody>
      </p:sp>
      <p:pic>
        <p:nvPicPr>
          <p:cNvPr id="2" name="图片 1"/>
          <p:cNvPicPr>
            <a:picLocks noChangeAspect="1"/>
          </p:cNvPicPr>
          <p:nvPr/>
        </p:nvPicPr>
        <p:blipFill>
          <a:blip r:embed="rId1"/>
          <a:stretch>
            <a:fillRect/>
          </a:stretch>
        </p:blipFill>
        <p:spPr>
          <a:xfrm>
            <a:off x="407035" y="1377950"/>
            <a:ext cx="11381105" cy="497268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pyright(c)2007-2011 NordriDesign™ 小A">
  <a:themeElements>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fontScheme name="Copyright(c)2007-2011 NordriDesign™ 小A">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30275" rtl="0" eaLnBrk="0" fontAlgn="ctr" latinLnBrk="0" hangingPunct="0">
          <a:lnSpc>
            <a:spcPct val="100000"/>
          </a:lnSpc>
          <a:spcBef>
            <a:spcPct val="0"/>
          </a:spcBef>
          <a:spcAft>
            <a:spcPct val="0"/>
          </a:spcAft>
          <a:buClr>
            <a:srgbClr val="FF0000"/>
          </a:buClr>
          <a:buSzPct val="70000"/>
          <a:buFont typeface="Arial" panose="020B0604020202020204" pitchFamily="34" charset="0"/>
          <a:buNone/>
          <a:defRPr kumimoji="0" lang="zh-CN" sz="1400" b="0" i="0" u="none" strike="noStrike" cap="none" normalizeH="0" baseline="0" smtClean="0">
            <a:ln>
              <a:noFill/>
            </a:ln>
            <a:solidFill>
              <a:schemeClr val="tx1"/>
            </a:solidFill>
            <a:effectLst/>
            <a:latin typeface="微软雅黑" panose="020B0503020204020204" pitchFamily="34" charset="-122"/>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30275" rtl="0" eaLnBrk="0" fontAlgn="ctr" latinLnBrk="0" hangingPunct="0">
          <a:lnSpc>
            <a:spcPct val="100000"/>
          </a:lnSpc>
          <a:spcBef>
            <a:spcPct val="0"/>
          </a:spcBef>
          <a:spcAft>
            <a:spcPct val="0"/>
          </a:spcAft>
          <a:buClr>
            <a:srgbClr val="FF0000"/>
          </a:buClr>
          <a:buSzPct val="70000"/>
          <a:buFont typeface="Arial" panose="020B0604020202020204" pitchFamily="34" charset="0"/>
          <a:buNone/>
          <a:defRPr kumimoji="0" lang="zh-CN" sz="1400" b="0" i="0" u="none" strike="noStrike" cap="none" normalizeH="0" baseline="0" smtClean="0">
            <a:ln>
              <a:noFill/>
            </a:ln>
            <a:solidFill>
              <a:schemeClr val="tx1"/>
            </a:solidFill>
            <a:effectLst/>
            <a:latin typeface="微软雅黑" panose="020B0503020204020204" pitchFamily="34" charset="-122"/>
            <a:ea typeface="宋体" panose="02010600030101010101" pitchFamily="2" charset="-122"/>
          </a:defRPr>
        </a:defPPr>
      </a:lstStyle>
    </a:lnDef>
  </a:objectDefaults>
  <a:extraClrSchemeLst>
    <a:extraClrScheme>
      <a:clrScheme name="Copyright(c)2007-2011 NordriDesign™ 小A 1">
        <a:dk1>
          <a:srgbClr val="1C1C1C"/>
        </a:dk1>
        <a:lt1>
          <a:srgbClr val="A3E7FF"/>
        </a:lt1>
        <a:dk2>
          <a:srgbClr val="1C1C1C"/>
        </a:dk2>
        <a:lt2>
          <a:srgbClr val="B2B2B2"/>
        </a:lt2>
        <a:accent1>
          <a:srgbClr val="0066CC"/>
        </a:accent1>
        <a:accent2>
          <a:srgbClr val="0099FF"/>
        </a:accent2>
        <a:accent3>
          <a:srgbClr val="CEF1FF"/>
        </a:accent3>
        <a:accent4>
          <a:srgbClr val="161616"/>
        </a:accent4>
        <a:accent5>
          <a:srgbClr val="AAB8E2"/>
        </a:accent5>
        <a:accent6>
          <a:srgbClr val="008AE7"/>
        </a:accent6>
        <a:hlink>
          <a:srgbClr val="0066CC"/>
        </a:hlink>
        <a:folHlink>
          <a:srgbClr val="3366FF"/>
        </a:folHlink>
      </a:clrScheme>
      <a:clrMap bg1="lt1" tx1="dk1" bg2="lt2" tx2="dk2" accent1="accent1" accent2="accent2" accent3="accent3" accent4="accent4" accent5="accent5" accent6="accent6" hlink="hlink" folHlink="folHlink"/>
    </a:extraClrScheme>
    <a:extraClrScheme>
      <a:clrScheme name="Copyright(c)2007-2011 NordriDesign™ 小A 2">
        <a:dk1>
          <a:srgbClr val="1C1C1C"/>
        </a:dk1>
        <a:lt1>
          <a:srgbClr val="B2B2B2"/>
        </a:lt1>
        <a:dk2>
          <a:srgbClr val="1C1C1C"/>
        </a:dk2>
        <a:lt2>
          <a:srgbClr val="B2B2B2"/>
        </a:lt2>
        <a:accent1>
          <a:srgbClr val="465A64"/>
        </a:accent1>
        <a:accent2>
          <a:srgbClr val="FF9900"/>
        </a:accent2>
        <a:accent3>
          <a:srgbClr val="D5D5D5"/>
        </a:accent3>
        <a:accent4>
          <a:srgbClr val="161616"/>
        </a:accent4>
        <a:accent5>
          <a:srgbClr val="B0B5B8"/>
        </a:accent5>
        <a:accent6>
          <a:srgbClr val="E78A00"/>
        </a:accent6>
        <a:hlink>
          <a:srgbClr val="465A6E"/>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3">
        <a:dk1>
          <a:srgbClr val="1C1C1C"/>
        </a:dk1>
        <a:lt1>
          <a:srgbClr val="B2B2B2"/>
        </a:lt1>
        <a:dk2>
          <a:srgbClr val="1C1C1C"/>
        </a:dk2>
        <a:lt2>
          <a:srgbClr val="B2B2B2"/>
        </a:lt2>
        <a:accent1>
          <a:srgbClr val="009900"/>
        </a:accent1>
        <a:accent2>
          <a:srgbClr val="00CC00"/>
        </a:accent2>
        <a:accent3>
          <a:srgbClr val="D5D5D5"/>
        </a:accent3>
        <a:accent4>
          <a:srgbClr val="161616"/>
        </a:accent4>
        <a:accent5>
          <a:srgbClr val="AACAAA"/>
        </a:accent5>
        <a:accent6>
          <a:srgbClr val="00B900"/>
        </a:accent6>
        <a:hlink>
          <a:srgbClr val="339933"/>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4">
        <a:dk1>
          <a:srgbClr val="1C1C1C"/>
        </a:dk1>
        <a:lt1>
          <a:srgbClr val="B2B2B2"/>
        </a:lt1>
        <a:dk2>
          <a:srgbClr val="1C1C1C"/>
        </a:dk2>
        <a:lt2>
          <a:srgbClr val="B2B2B2"/>
        </a:lt2>
        <a:accent1>
          <a:srgbClr val="FF9900"/>
        </a:accent1>
        <a:accent2>
          <a:srgbClr val="333333"/>
        </a:accent2>
        <a:accent3>
          <a:srgbClr val="D5D5D5"/>
        </a:accent3>
        <a:accent4>
          <a:srgbClr val="161616"/>
        </a:accent4>
        <a:accent5>
          <a:srgbClr val="FFCAAA"/>
        </a:accent5>
        <a:accent6>
          <a:srgbClr val="2D2D2D"/>
        </a:accent6>
        <a:hlink>
          <a:srgbClr val="80808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5">
        <a:dk1>
          <a:srgbClr val="1C1C1C"/>
        </a:dk1>
        <a:lt1>
          <a:srgbClr val="B2B2B2"/>
        </a:lt1>
        <a:dk2>
          <a:srgbClr val="1C1C1C"/>
        </a:dk2>
        <a:lt2>
          <a:srgbClr val="B2B2B2"/>
        </a:lt2>
        <a:accent1>
          <a:srgbClr val="CC0000"/>
        </a:accent1>
        <a:accent2>
          <a:srgbClr val="333333"/>
        </a:accent2>
        <a:accent3>
          <a:srgbClr val="D5D5D5"/>
        </a:accent3>
        <a:accent4>
          <a:srgbClr val="161616"/>
        </a:accent4>
        <a:accent5>
          <a:srgbClr val="E2AAAA"/>
        </a:accent5>
        <a:accent6>
          <a:srgbClr val="2D2D2D"/>
        </a:accent6>
        <a:hlink>
          <a:srgbClr val="80808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6">
        <a:dk1>
          <a:srgbClr val="1C1C1C"/>
        </a:dk1>
        <a:lt1>
          <a:srgbClr val="B2B2B2"/>
        </a:lt1>
        <a:dk2>
          <a:srgbClr val="1C1C1C"/>
        </a:dk2>
        <a:lt2>
          <a:srgbClr val="B2B2B2"/>
        </a:lt2>
        <a:accent1>
          <a:srgbClr val="2C374E"/>
        </a:accent1>
        <a:accent2>
          <a:srgbClr val="CC0000"/>
        </a:accent2>
        <a:accent3>
          <a:srgbClr val="D5D5D5"/>
        </a:accent3>
        <a:accent4>
          <a:srgbClr val="161616"/>
        </a:accent4>
        <a:accent5>
          <a:srgbClr val="ACAEB2"/>
        </a:accent5>
        <a:accent6>
          <a:srgbClr val="B90000"/>
        </a:accent6>
        <a:hlink>
          <a:srgbClr val="CC00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7">
        <a:dk1>
          <a:srgbClr val="1C1C1C"/>
        </a:dk1>
        <a:lt1>
          <a:srgbClr val="B2B2B2"/>
        </a:lt1>
        <a:dk2>
          <a:srgbClr val="1C1C1C"/>
        </a:dk2>
        <a:lt2>
          <a:srgbClr val="B2B2B2"/>
        </a:lt2>
        <a:accent1>
          <a:srgbClr val="2C374E"/>
        </a:accent1>
        <a:accent2>
          <a:srgbClr val="FF6600"/>
        </a:accent2>
        <a:accent3>
          <a:srgbClr val="D5D5D5"/>
        </a:accent3>
        <a:accent4>
          <a:srgbClr val="161616"/>
        </a:accent4>
        <a:accent5>
          <a:srgbClr val="ACAEB2"/>
        </a:accent5>
        <a:accent6>
          <a:srgbClr val="E75C00"/>
        </a:accent6>
        <a:hlink>
          <a:srgbClr val="FF99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8">
        <a:dk1>
          <a:srgbClr val="1C1C1C"/>
        </a:dk1>
        <a:lt1>
          <a:srgbClr val="B2B2B2"/>
        </a:lt1>
        <a:dk2>
          <a:srgbClr val="1C1C1C"/>
        </a:dk2>
        <a:lt2>
          <a:srgbClr val="B2B2B2"/>
        </a:lt2>
        <a:accent1>
          <a:srgbClr val="534643"/>
        </a:accent1>
        <a:accent2>
          <a:srgbClr val="FF6600"/>
        </a:accent2>
        <a:accent3>
          <a:srgbClr val="D5D5D5"/>
        </a:accent3>
        <a:accent4>
          <a:srgbClr val="161616"/>
        </a:accent4>
        <a:accent5>
          <a:srgbClr val="B3B0B0"/>
        </a:accent5>
        <a:accent6>
          <a:srgbClr val="E75C00"/>
        </a:accent6>
        <a:hlink>
          <a:srgbClr val="FF99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9">
        <a:dk1>
          <a:srgbClr val="1C1C1C"/>
        </a:dk1>
        <a:lt1>
          <a:srgbClr val="B2B2B2"/>
        </a:lt1>
        <a:dk2>
          <a:srgbClr val="1C1C1C"/>
        </a:dk2>
        <a:lt2>
          <a:srgbClr val="B2B2B2"/>
        </a:lt2>
        <a:accent1>
          <a:srgbClr val="008080"/>
        </a:accent1>
        <a:accent2>
          <a:srgbClr val="00CC00"/>
        </a:accent2>
        <a:accent3>
          <a:srgbClr val="D5D5D5"/>
        </a:accent3>
        <a:accent4>
          <a:srgbClr val="161616"/>
        </a:accent4>
        <a:accent5>
          <a:srgbClr val="AAC0C0"/>
        </a:accent5>
        <a:accent6>
          <a:srgbClr val="00B900"/>
        </a:accent6>
        <a:hlink>
          <a:srgbClr val="339933"/>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0">
        <a:dk1>
          <a:srgbClr val="1C1C1C"/>
        </a:dk1>
        <a:lt1>
          <a:srgbClr val="B2B2B2"/>
        </a:lt1>
        <a:dk2>
          <a:srgbClr val="1C1C1C"/>
        </a:dk2>
        <a:lt2>
          <a:srgbClr val="B2B2B2"/>
        </a:lt2>
        <a:accent1>
          <a:srgbClr val="008080"/>
        </a:accent1>
        <a:accent2>
          <a:srgbClr val="008080"/>
        </a:accent2>
        <a:accent3>
          <a:srgbClr val="D5D5D5"/>
        </a:accent3>
        <a:accent4>
          <a:srgbClr val="161616"/>
        </a:accent4>
        <a:accent5>
          <a:srgbClr val="AAC0C0"/>
        </a:accent5>
        <a:accent6>
          <a:srgbClr val="007373"/>
        </a:accent6>
        <a:hlink>
          <a:srgbClr val="339933"/>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1">
        <a:dk1>
          <a:srgbClr val="1C1C1C"/>
        </a:dk1>
        <a:lt1>
          <a:srgbClr val="B2B2B2"/>
        </a:lt1>
        <a:dk2>
          <a:srgbClr val="1C1C1C"/>
        </a:dk2>
        <a:lt2>
          <a:srgbClr val="B2B2B2"/>
        </a:lt2>
        <a:accent1>
          <a:srgbClr val="339933"/>
        </a:accent1>
        <a:accent2>
          <a:srgbClr val="339966"/>
        </a:accent2>
        <a:accent3>
          <a:srgbClr val="D5D5D5"/>
        </a:accent3>
        <a:accent4>
          <a:srgbClr val="161616"/>
        </a:accent4>
        <a:accent5>
          <a:srgbClr val="ADCAAD"/>
        </a:accent5>
        <a:accent6>
          <a:srgbClr val="2D8A5C"/>
        </a:accent6>
        <a:hlink>
          <a:srgbClr val="00808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2">
        <a:dk1>
          <a:srgbClr val="1C1C1C"/>
        </a:dk1>
        <a:lt1>
          <a:srgbClr val="B2B2B2"/>
        </a:lt1>
        <a:dk2>
          <a:srgbClr val="1C1C1C"/>
        </a:dk2>
        <a:lt2>
          <a:srgbClr val="B2B2B2"/>
        </a:lt2>
        <a:accent1>
          <a:srgbClr val="006699"/>
        </a:accent1>
        <a:accent2>
          <a:srgbClr val="006699"/>
        </a:accent2>
        <a:accent3>
          <a:srgbClr val="D5D5D5"/>
        </a:accent3>
        <a:accent4>
          <a:srgbClr val="161616"/>
        </a:accent4>
        <a:accent5>
          <a:srgbClr val="AAB8CA"/>
        </a:accent5>
        <a:accent6>
          <a:srgbClr val="005C8A"/>
        </a:accent6>
        <a:hlink>
          <a:srgbClr val="FF99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3">
        <a:dk1>
          <a:srgbClr val="1C1C1C"/>
        </a:dk1>
        <a:lt1>
          <a:srgbClr val="B2B2B2"/>
        </a:lt1>
        <a:dk2>
          <a:srgbClr val="1C1C1C"/>
        </a:dk2>
        <a:lt2>
          <a:srgbClr val="B2B2B2"/>
        </a:lt2>
        <a:accent1>
          <a:srgbClr val="006699"/>
        </a:accent1>
        <a:accent2>
          <a:srgbClr val="FF9900"/>
        </a:accent2>
        <a:accent3>
          <a:srgbClr val="D5D5D5"/>
        </a:accent3>
        <a:accent4>
          <a:srgbClr val="161616"/>
        </a:accent4>
        <a:accent5>
          <a:srgbClr val="AAB8CA"/>
        </a:accent5>
        <a:accent6>
          <a:srgbClr val="E78A00"/>
        </a:accent6>
        <a:hlink>
          <a:srgbClr val="003366"/>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4">
        <a:dk1>
          <a:srgbClr val="1C1C1C"/>
        </a:dk1>
        <a:lt1>
          <a:srgbClr val="B2B2B2"/>
        </a:lt1>
        <a:dk2>
          <a:srgbClr val="1C1C1C"/>
        </a:dk2>
        <a:lt2>
          <a:srgbClr val="B2B2B2"/>
        </a:lt2>
        <a:accent1>
          <a:srgbClr val="0082DA"/>
        </a:accent1>
        <a:accent2>
          <a:srgbClr val="FF9900"/>
        </a:accent2>
        <a:accent3>
          <a:srgbClr val="D5D5D5"/>
        </a:accent3>
        <a:accent4>
          <a:srgbClr val="161616"/>
        </a:accent4>
        <a:accent5>
          <a:srgbClr val="AAC1EA"/>
        </a:accent5>
        <a:accent6>
          <a:srgbClr val="E78A00"/>
        </a:accent6>
        <a:hlink>
          <a:srgbClr val="0066CC"/>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5">
        <a:dk1>
          <a:srgbClr val="1C1C1C"/>
        </a:dk1>
        <a:lt1>
          <a:srgbClr val="B2B2B2"/>
        </a:lt1>
        <a:dk2>
          <a:srgbClr val="1C1C1C"/>
        </a:dk2>
        <a:lt2>
          <a:srgbClr val="B2B2B2"/>
        </a:lt2>
        <a:accent1>
          <a:srgbClr val="004D74"/>
        </a:accent1>
        <a:accent2>
          <a:srgbClr val="00CCFF"/>
        </a:accent2>
        <a:accent3>
          <a:srgbClr val="D5D5D5"/>
        </a:accent3>
        <a:accent4>
          <a:srgbClr val="161616"/>
        </a:accent4>
        <a:accent5>
          <a:srgbClr val="AAB2BC"/>
        </a:accent5>
        <a:accent6>
          <a:srgbClr val="00B9E7"/>
        </a:accent6>
        <a:hlink>
          <a:srgbClr val="FF6600"/>
        </a:hlink>
        <a:folHlink>
          <a:srgbClr val="4D4D4D"/>
        </a:folHlink>
      </a:clrScheme>
      <a:clrMap bg1="lt1" tx1="dk1" bg2="lt2" tx2="dk2" accent1="accent1" accent2="accent2" accent3="accent3" accent4="accent4" accent5="accent5" accent6="accent6" hlink="hlink" folHlink="folHlink"/>
    </a:extraClrScheme>
    <a:extraClrScheme>
      <a:clrScheme name="Copyright(c)2007-2011 NordriDesign™ 小A 16">
        <a:dk1>
          <a:srgbClr val="1C1C1C"/>
        </a:dk1>
        <a:lt1>
          <a:srgbClr val="B2B2B2"/>
        </a:lt1>
        <a:dk2>
          <a:srgbClr val="1C1C1C"/>
        </a:dk2>
        <a:lt2>
          <a:srgbClr val="B2B2B2"/>
        </a:lt2>
        <a:accent1>
          <a:srgbClr val="004D74"/>
        </a:accent1>
        <a:accent2>
          <a:srgbClr val="00CCFF"/>
        </a:accent2>
        <a:accent3>
          <a:srgbClr val="D5D5D5"/>
        </a:accent3>
        <a:accent4>
          <a:srgbClr val="161616"/>
        </a:accent4>
        <a:accent5>
          <a:srgbClr val="AAB2BC"/>
        </a:accent5>
        <a:accent6>
          <a:srgbClr val="00B9E7"/>
        </a:accent6>
        <a:hlink>
          <a:srgbClr val="006699"/>
        </a:hlink>
        <a:folHlink>
          <a:srgbClr val="4D4D4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ppt/theme/themeOverride2.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ppt/theme/themeOverride3.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ppt/theme/themeOverride4.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ppt/theme/themeOverride5.xml><?xml version="1.0" encoding="utf-8"?>
<a:themeOverride xmlns:a="http://schemas.openxmlformats.org/drawingml/2006/main">
  <a:clrScheme name="自定义 28">
    <a:dk1>
      <a:srgbClr val="000000"/>
    </a:dk1>
    <a:lt1>
      <a:srgbClr val="FFFFFF"/>
    </a:lt1>
    <a:dk2>
      <a:srgbClr val="000000"/>
    </a:dk2>
    <a:lt2>
      <a:srgbClr val="F8F8F8"/>
    </a:lt2>
    <a:accent1>
      <a:srgbClr val="3D485D"/>
    </a:accent1>
    <a:accent2>
      <a:srgbClr val="4EAA76"/>
    </a:accent2>
    <a:accent3>
      <a:srgbClr val="3D485D"/>
    </a:accent3>
    <a:accent4>
      <a:srgbClr val="4EAA76"/>
    </a:accent4>
    <a:accent5>
      <a:srgbClr val="3F3F3F"/>
    </a:accent5>
    <a:accent6>
      <a:srgbClr val="3F3F3F"/>
    </a:accent6>
    <a:hlink>
      <a:srgbClr val="262626"/>
    </a:hlink>
    <a:folHlink>
      <a:srgbClr val="3F3F3F"/>
    </a:folHlink>
  </a:clrScheme>
</a:themeOverride>
</file>

<file path=docProps/app.xml><?xml version="1.0" encoding="utf-8"?>
<Properties xmlns="http://schemas.openxmlformats.org/officeDocument/2006/extended-properties" xmlns:vt="http://schemas.openxmlformats.org/officeDocument/2006/docPropsVTypes">
  <TotalTime>0</TotalTime>
  <Words>2414</Words>
  <Application>WPS 演示</Application>
  <PresentationFormat>自定义</PresentationFormat>
  <Paragraphs>327</Paragraphs>
  <Slides>38</Slides>
  <Notes>30</Notes>
  <HiddenSlides>0</HiddenSlides>
  <MMClips>3</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38</vt:i4>
      </vt:variant>
    </vt:vector>
  </HeadingPairs>
  <TitlesOfParts>
    <vt:vector size="56" baseType="lpstr">
      <vt:lpstr>Arial</vt:lpstr>
      <vt:lpstr>宋体</vt:lpstr>
      <vt:lpstr>Wingdings</vt:lpstr>
      <vt:lpstr>微软雅黑</vt:lpstr>
      <vt:lpstr>黑体</vt:lpstr>
      <vt:lpstr>Segoe UI</vt:lpstr>
      <vt:lpstr>Segoe UI Black</vt:lpstr>
      <vt:lpstr>Wingdings</vt:lpstr>
      <vt:lpstr>Calibri</vt:lpstr>
      <vt:lpstr>方正兰亭准黑_GBK</vt:lpstr>
      <vt:lpstr>Arial Unicode MS</vt:lpstr>
      <vt:lpstr>Arial Black</vt:lpstr>
      <vt:lpstr>文泉驿等宽微米黑</vt:lpstr>
      <vt:lpstr>ITC Avant Garde Std Bk</vt:lpstr>
      <vt:lpstr>方正正纤黑简体</vt:lpstr>
      <vt:lpstr>Segoe Print</vt:lpstr>
      <vt:lpstr>Office 主题​​</vt:lpstr>
      <vt:lpstr>Copyright(c)2007-2011 NordriDesign™ 小A</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七彩光1386129184</cp:lastModifiedBy>
  <cp:revision>347</cp:revision>
  <dcterms:created xsi:type="dcterms:W3CDTF">2015-12-21T02:26:00Z</dcterms:created>
  <dcterms:modified xsi:type="dcterms:W3CDTF">2018-04-17T03:18:00Z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